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477" r:id="rId2"/>
    <p:sldId id="457" r:id="rId3"/>
    <p:sldId id="458" r:id="rId4"/>
    <p:sldId id="451" r:id="rId5"/>
    <p:sldId id="398" r:id="rId6"/>
    <p:sldId id="452" r:id="rId7"/>
    <p:sldId id="474" r:id="rId8"/>
    <p:sldId id="475" r:id="rId9"/>
    <p:sldId id="476" r:id="rId10"/>
    <p:sldId id="453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365" r:id="rId27"/>
    <p:sldId id="511" r:id="rId28"/>
    <p:sldId id="378" r:id="rId29"/>
    <p:sldId id="399" r:id="rId30"/>
    <p:sldId id="400" r:id="rId31"/>
    <p:sldId id="407" r:id="rId32"/>
    <p:sldId id="402" r:id="rId33"/>
    <p:sldId id="406" r:id="rId34"/>
    <p:sldId id="256" r:id="rId35"/>
    <p:sldId id="408" r:id="rId36"/>
    <p:sldId id="259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C2A4BC6-8CC1-EE49-9FDC-60DE0A0288A6}">
          <p14:sldIdLst>
            <p14:sldId id="477"/>
          </p14:sldIdLst>
        </p14:section>
        <p14:section name="Part 1" id="{63C17205-3DDF-AA41-A3FB-2A11E4FF27AF}">
          <p14:sldIdLst>
            <p14:sldId id="457"/>
            <p14:sldId id="458"/>
            <p14:sldId id="451"/>
            <p14:sldId id="398"/>
            <p14:sldId id="452"/>
            <p14:sldId id="474"/>
            <p14:sldId id="475"/>
            <p14:sldId id="476"/>
            <p14:sldId id="453"/>
          </p14:sldIdLst>
        </p14:section>
        <p14:section name="Part 2" id="{CEF63C65-ED73-F648-9A09-E1261813D7E9}">
          <p14:sldIdLst>
            <p14:sldId id="478"/>
            <p14:sldId id="479"/>
            <p14:sldId id="480"/>
            <p14:sldId id="481"/>
            <p14:sldId id="482"/>
          </p14:sldIdLst>
        </p14:section>
        <p14:section name="Part 3" id="{B51709D3-CF9A-5842-837B-A0375F916B12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365"/>
            <p14:sldId id="511"/>
            <p14:sldId id="378"/>
            <p14:sldId id="399"/>
            <p14:sldId id="400"/>
            <p14:sldId id="407"/>
            <p14:sldId id="402"/>
            <p14:sldId id="406"/>
            <p14:sldId id="256"/>
            <p14:sldId id="408"/>
            <p14:sldId id="259"/>
          </p14:sldIdLst>
        </p14:section>
        <p14:section name="Part 5" id="{6F1BE56B-713F-CB42-BD19-69E9B49FCD07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Part 6" id="{E10EE857-C367-574D-86BF-658479FCBCFE}">
          <p14:sldIdLst>
            <p14:sldId id="506"/>
            <p14:sldId id="507"/>
            <p14:sldId id="508"/>
            <p14:sldId id="509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323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6" autoAdjust="0"/>
    <p:restoredTop sz="86482" autoAdjust="0"/>
  </p:normalViewPr>
  <p:slideViewPr>
    <p:cSldViewPr snapToGrid="0" snapToObjects="1">
      <p:cViewPr varScale="1">
        <p:scale>
          <a:sx n="179" d="100"/>
          <a:sy n="179" d="100"/>
        </p:scale>
        <p:origin x="2288" y="2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-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AB53A-626D-874B-9D01-16247E9B2CF1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5AB56E93-F78D-FF49-8652-0E3593196DA4}">
      <dgm:prSet phldrT="[文本]"/>
      <dgm:spPr/>
      <dgm:t>
        <a:bodyPr/>
        <a:lstStyle/>
        <a:p>
          <a:r>
            <a:rPr lang="en-US" altLang="zh-CN" dirty="0"/>
            <a:t>connection </a:t>
          </a:r>
          <a:endParaRPr lang="zh-CN" altLang="en-US" dirty="0"/>
        </a:p>
      </dgm:t>
    </dgm:pt>
    <dgm:pt modelId="{2C1A3BF6-C59A-6845-B444-44ECB426FF0F}" type="parTrans" cxnId="{9B9BD157-6BF1-DD4E-942F-DE6806FD5657}">
      <dgm:prSet/>
      <dgm:spPr/>
      <dgm:t>
        <a:bodyPr/>
        <a:lstStyle/>
        <a:p>
          <a:endParaRPr lang="zh-CN" altLang="en-US"/>
        </a:p>
      </dgm:t>
    </dgm:pt>
    <dgm:pt modelId="{D990613E-D83A-4D40-9BF6-6A5E15802699}" type="sibTrans" cxnId="{9B9BD157-6BF1-DD4E-942F-DE6806FD5657}">
      <dgm:prSet/>
      <dgm:spPr/>
      <dgm:t>
        <a:bodyPr/>
        <a:lstStyle/>
        <a:p>
          <a:endParaRPr lang="zh-CN" altLang="en-US"/>
        </a:p>
      </dgm:t>
    </dgm:pt>
    <dgm:pt modelId="{D26BDA79-FE69-0441-853D-6A5563164DF6}">
      <dgm:prSet phldrT="[文本]"/>
      <dgm:spPr/>
      <dgm:t>
        <a:bodyPr/>
        <a:lstStyle/>
        <a:p>
          <a:r>
            <a:rPr lang="en-US" altLang="zh-CN" dirty="0"/>
            <a:t>protection</a:t>
          </a:r>
          <a:endParaRPr lang="zh-CN" altLang="en-US" dirty="0"/>
        </a:p>
      </dgm:t>
    </dgm:pt>
    <dgm:pt modelId="{033692ED-54A0-5A45-A2A1-78504000C732}" type="parTrans" cxnId="{2E5F7974-06E8-1848-93F0-4311B4651B06}">
      <dgm:prSet/>
      <dgm:spPr/>
      <dgm:t>
        <a:bodyPr/>
        <a:lstStyle/>
        <a:p>
          <a:endParaRPr lang="zh-CN" altLang="en-US"/>
        </a:p>
      </dgm:t>
    </dgm:pt>
    <dgm:pt modelId="{A8D76679-8B9D-7D47-BA4B-4286666EC5A3}" type="sibTrans" cxnId="{2E5F7974-06E8-1848-93F0-4311B4651B06}">
      <dgm:prSet/>
      <dgm:spPr/>
      <dgm:t>
        <a:bodyPr/>
        <a:lstStyle/>
        <a:p>
          <a:endParaRPr lang="zh-CN" altLang="en-US"/>
        </a:p>
      </dgm:t>
    </dgm:pt>
    <dgm:pt modelId="{4C8A0BE0-6C40-7E41-BB57-D4EBB528F428}">
      <dgm:prSet phldrT="[文本]"/>
      <dgm:spPr/>
      <dgm:t>
        <a:bodyPr/>
        <a:lstStyle/>
        <a:p>
          <a:r>
            <a:rPr lang="en-US" altLang="zh-CN" dirty="0"/>
            <a:t>water !!!!!</a:t>
          </a:r>
          <a:endParaRPr lang="zh-CN" altLang="en-US" dirty="0"/>
        </a:p>
      </dgm:t>
    </dgm:pt>
    <dgm:pt modelId="{53EE6B94-F945-6F43-837A-1BF2A959A371}" type="parTrans" cxnId="{135EC57C-3F1E-964A-A4ED-9B9195CEDDD1}">
      <dgm:prSet/>
      <dgm:spPr/>
      <dgm:t>
        <a:bodyPr/>
        <a:lstStyle/>
        <a:p>
          <a:endParaRPr lang="zh-CN" altLang="en-US"/>
        </a:p>
      </dgm:t>
    </dgm:pt>
    <dgm:pt modelId="{A5BF2800-631B-CD44-9BBE-0EA851A5EADA}" type="sibTrans" cxnId="{135EC57C-3F1E-964A-A4ED-9B9195CEDDD1}">
      <dgm:prSet/>
      <dgm:spPr/>
      <dgm:t>
        <a:bodyPr/>
        <a:lstStyle/>
        <a:p>
          <a:endParaRPr lang="zh-CN" altLang="en-US"/>
        </a:p>
      </dgm:t>
    </dgm:pt>
    <dgm:pt modelId="{E6D81972-5BBF-2D46-9F41-96C2A0BDAC4A}" type="pres">
      <dgm:prSet presAssocID="{3BDAB53A-626D-874B-9D01-16247E9B2CF1}" presName="compositeShape" presStyleCnt="0">
        <dgm:presLayoutVars>
          <dgm:dir/>
          <dgm:resizeHandles/>
        </dgm:presLayoutVars>
      </dgm:prSet>
      <dgm:spPr/>
    </dgm:pt>
    <dgm:pt modelId="{3F6FCDF6-8375-E94B-85DF-8FE5139AE62B}" type="pres">
      <dgm:prSet presAssocID="{3BDAB53A-626D-874B-9D01-16247E9B2CF1}" presName="pyramid" presStyleLbl="node1" presStyleIdx="0" presStyleCnt="1"/>
      <dgm:spPr/>
    </dgm:pt>
    <dgm:pt modelId="{78F5C7F5-0FCB-FB4A-8389-8A5DFFCED85A}" type="pres">
      <dgm:prSet presAssocID="{3BDAB53A-626D-874B-9D01-16247E9B2CF1}" presName="theList" presStyleCnt="0"/>
      <dgm:spPr/>
    </dgm:pt>
    <dgm:pt modelId="{BDD13AD5-9B40-624D-8D47-A4FE3FF4D787}" type="pres">
      <dgm:prSet presAssocID="{5AB56E93-F78D-FF49-8652-0E3593196DA4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A2A26B-8F7B-D943-9364-27CB26DFD23D}" type="pres">
      <dgm:prSet presAssocID="{5AB56E93-F78D-FF49-8652-0E3593196DA4}" presName="aSpace" presStyleCnt="0"/>
      <dgm:spPr/>
    </dgm:pt>
    <dgm:pt modelId="{4A27F768-6958-C942-A98D-EE0E19C49288}" type="pres">
      <dgm:prSet presAssocID="{D26BDA79-FE69-0441-853D-6A5563164DF6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AA6595-7B76-7444-81B1-98391678A749}" type="pres">
      <dgm:prSet presAssocID="{D26BDA79-FE69-0441-853D-6A5563164DF6}" presName="aSpace" presStyleCnt="0"/>
      <dgm:spPr/>
    </dgm:pt>
    <dgm:pt modelId="{3C966DCB-B6BC-C344-B102-66CE2E59636C}" type="pres">
      <dgm:prSet presAssocID="{4C8A0BE0-6C40-7E41-BB57-D4EBB528F42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C6C43F-5C29-114B-AD4C-BBCED4B6C3B3}" type="pres">
      <dgm:prSet presAssocID="{4C8A0BE0-6C40-7E41-BB57-D4EBB528F428}" presName="aSpace" presStyleCnt="0"/>
      <dgm:spPr/>
    </dgm:pt>
  </dgm:ptLst>
  <dgm:cxnLst>
    <dgm:cxn modelId="{B89C947C-9FCC-D64E-9D22-DA006CE00F27}" type="presOf" srcId="{3BDAB53A-626D-874B-9D01-16247E9B2CF1}" destId="{E6D81972-5BBF-2D46-9F41-96C2A0BDAC4A}" srcOrd="0" destOrd="0" presId="urn:microsoft.com/office/officeart/2005/8/layout/pyramid2"/>
    <dgm:cxn modelId="{135EC57C-3F1E-964A-A4ED-9B9195CEDDD1}" srcId="{3BDAB53A-626D-874B-9D01-16247E9B2CF1}" destId="{4C8A0BE0-6C40-7E41-BB57-D4EBB528F428}" srcOrd="2" destOrd="0" parTransId="{53EE6B94-F945-6F43-837A-1BF2A959A371}" sibTransId="{A5BF2800-631B-CD44-9BBE-0EA851A5EADA}"/>
    <dgm:cxn modelId="{9B9BD157-6BF1-DD4E-942F-DE6806FD5657}" srcId="{3BDAB53A-626D-874B-9D01-16247E9B2CF1}" destId="{5AB56E93-F78D-FF49-8652-0E3593196DA4}" srcOrd="0" destOrd="0" parTransId="{2C1A3BF6-C59A-6845-B444-44ECB426FF0F}" sibTransId="{D990613E-D83A-4D40-9BF6-6A5E15802699}"/>
    <dgm:cxn modelId="{F8C4CD54-EA6D-924B-9039-5165158AAD45}" type="presOf" srcId="{4C8A0BE0-6C40-7E41-BB57-D4EBB528F428}" destId="{3C966DCB-B6BC-C344-B102-66CE2E59636C}" srcOrd="0" destOrd="0" presId="urn:microsoft.com/office/officeart/2005/8/layout/pyramid2"/>
    <dgm:cxn modelId="{B6727417-D384-864B-B64E-37494F706605}" type="presOf" srcId="{D26BDA79-FE69-0441-853D-6A5563164DF6}" destId="{4A27F768-6958-C942-A98D-EE0E19C49288}" srcOrd="0" destOrd="0" presId="urn:microsoft.com/office/officeart/2005/8/layout/pyramid2"/>
    <dgm:cxn modelId="{2E5F7974-06E8-1848-93F0-4311B4651B06}" srcId="{3BDAB53A-626D-874B-9D01-16247E9B2CF1}" destId="{D26BDA79-FE69-0441-853D-6A5563164DF6}" srcOrd="1" destOrd="0" parTransId="{033692ED-54A0-5A45-A2A1-78504000C732}" sibTransId="{A8D76679-8B9D-7D47-BA4B-4286666EC5A3}"/>
    <dgm:cxn modelId="{58BF7633-5D47-7B43-88D6-DEC3ED8A95A8}" type="presOf" srcId="{5AB56E93-F78D-FF49-8652-0E3593196DA4}" destId="{BDD13AD5-9B40-624D-8D47-A4FE3FF4D787}" srcOrd="0" destOrd="0" presId="urn:microsoft.com/office/officeart/2005/8/layout/pyramid2"/>
    <dgm:cxn modelId="{D71092F2-E4A7-A649-BBA7-1F0E2850D138}" type="presParOf" srcId="{E6D81972-5BBF-2D46-9F41-96C2A0BDAC4A}" destId="{3F6FCDF6-8375-E94B-85DF-8FE5139AE62B}" srcOrd="0" destOrd="0" presId="urn:microsoft.com/office/officeart/2005/8/layout/pyramid2"/>
    <dgm:cxn modelId="{4E8CC67D-C7BB-F544-A8A9-A84D6A67B44F}" type="presParOf" srcId="{E6D81972-5BBF-2D46-9F41-96C2A0BDAC4A}" destId="{78F5C7F5-0FCB-FB4A-8389-8A5DFFCED85A}" srcOrd="1" destOrd="0" presId="urn:microsoft.com/office/officeart/2005/8/layout/pyramid2"/>
    <dgm:cxn modelId="{EEF676CA-E026-CD49-A1F7-A37C0193AF6D}" type="presParOf" srcId="{78F5C7F5-0FCB-FB4A-8389-8A5DFFCED85A}" destId="{BDD13AD5-9B40-624D-8D47-A4FE3FF4D787}" srcOrd="0" destOrd="0" presId="urn:microsoft.com/office/officeart/2005/8/layout/pyramid2"/>
    <dgm:cxn modelId="{D6407EB9-C726-6B49-A370-868488D188B8}" type="presParOf" srcId="{78F5C7F5-0FCB-FB4A-8389-8A5DFFCED85A}" destId="{E7A2A26B-8F7B-D943-9364-27CB26DFD23D}" srcOrd="1" destOrd="0" presId="urn:microsoft.com/office/officeart/2005/8/layout/pyramid2"/>
    <dgm:cxn modelId="{FFD34C03-428E-C746-9A8D-81FB6ABBD803}" type="presParOf" srcId="{78F5C7F5-0FCB-FB4A-8389-8A5DFFCED85A}" destId="{4A27F768-6958-C942-A98D-EE0E19C49288}" srcOrd="2" destOrd="0" presId="urn:microsoft.com/office/officeart/2005/8/layout/pyramid2"/>
    <dgm:cxn modelId="{7CE1B20C-6CFF-534A-A54A-39E4BEB26A17}" type="presParOf" srcId="{78F5C7F5-0FCB-FB4A-8389-8A5DFFCED85A}" destId="{44AA6595-7B76-7444-81B1-98391678A749}" srcOrd="3" destOrd="0" presId="urn:microsoft.com/office/officeart/2005/8/layout/pyramid2"/>
    <dgm:cxn modelId="{1FBABA8B-2956-C446-A748-BB9FABA04CB7}" type="presParOf" srcId="{78F5C7F5-0FCB-FB4A-8389-8A5DFFCED85A}" destId="{3C966DCB-B6BC-C344-B102-66CE2E59636C}" srcOrd="4" destOrd="0" presId="urn:microsoft.com/office/officeart/2005/8/layout/pyramid2"/>
    <dgm:cxn modelId="{311E4D74-F699-8842-8E15-B8D4931F6CAF}" type="presParOf" srcId="{78F5C7F5-0FCB-FB4A-8389-8A5DFFCED85A}" destId="{07C6C43F-5C29-114B-AD4C-BBCED4B6C3B3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FCDF6-8375-E94B-85DF-8FE5139AE62B}">
      <dsp:nvSpPr>
        <dsp:cNvPr id="0" name=""/>
        <dsp:cNvSpPr/>
      </dsp:nvSpPr>
      <dsp:spPr>
        <a:xfrm>
          <a:off x="1512239" y="0"/>
          <a:ext cx="3123670" cy="312367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13AD5-9B40-624D-8D47-A4FE3FF4D787}">
      <dsp:nvSpPr>
        <dsp:cNvPr id="0" name=""/>
        <dsp:cNvSpPr/>
      </dsp:nvSpPr>
      <dsp:spPr>
        <a:xfrm>
          <a:off x="3074074" y="314044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connection </a:t>
          </a:r>
          <a:endParaRPr lang="zh-CN" altLang="en-US" sz="2900" kern="1200" dirty="0"/>
        </a:p>
      </dsp:txBody>
      <dsp:txXfrm>
        <a:off x="3110170" y="350140"/>
        <a:ext cx="1958193" cy="667239"/>
      </dsp:txXfrm>
    </dsp:sp>
    <dsp:sp modelId="{4A27F768-6958-C942-A98D-EE0E19C49288}">
      <dsp:nvSpPr>
        <dsp:cNvPr id="0" name=""/>
        <dsp:cNvSpPr/>
      </dsp:nvSpPr>
      <dsp:spPr>
        <a:xfrm>
          <a:off x="3074074" y="1145904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protection</a:t>
          </a:r>
          <a:endParaRPr lang="zh-CN" altLang="en-US" sz="2900" kern="1200" dirty="0"/>
        </a:p>
      </dsp:txBody>
      <dsp:txXfrm>
        <a:off x="3110170" y="1182000"/>
        <a:ext cx="1958193" cy="667239"/>
      </dsp:txXfrm>
    </dsp:sp>
    <dsp:sp modelId="{3C966DCB-B6BC-C344-B102-66CE2E59636C}">
      <dsp:nvSpPr>
        <dsp:cNvPr id="0" name=""/>
        <dsp:cNvSpPr/>
      </dsp:nvSpPr>
      <dsp:spPr>
        <a:xfrm>
          <a:off x="3074074" y="1977765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water !!!!!</a:t>
          </a:r>
          <a:endParaRPr lang="zh-CN" altLang="en-US" sz="2900" kern="1200" dirty="0"/>
        </a:p>
      </dsp:txBody>
      <dsp:txXfrm>
        <a:off x="3110170" y="2013861"/>
        <a:ext cx="1958193" cy="667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80814-85D8-7447-968D-C8F8F5DF59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A14F8-E2C0-5443-A89A-6694C87525A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8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77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3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3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1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1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03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67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931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794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9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61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我首先阐述一下信息理论对于光纤发展的指导作用，随后对通信的历史做一个简要的总结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baseline="0" dirty="0"/>
              <a:t>信息理论阐述了在</a:t>
            </a:r>
            <a:r>
              <a:rPr kumimoji="1" lang="en-US" altLang="zh-CN" baseline="0" dirty="0"/>
              <a:t>channel</a:t>
            </a:r>
            <a:r>
              <a:rPr kumimoji="1" lang="zh-CN" altLang="en-US" baseline="0" dirty="0"/>
              <a:t>固定的情况下，通信系统能够达到的最高性能。在这幅图中纵轴代表传输效率，横轴代表信噪比：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信噪比越大则噪声越小，</a:t>
            </a:r>
            <a:r>
              <a:rPr kumimoji="1" lang="en-US" altLang="zh-CN" baseline="0" dirty="0"/>
              <a:t>channel</a:t>
            </a:r>
            <a:r>
              <a:rPr kumimoji="1" lang="zh-CN" altLang="en-US" baseline="0" dirty="0"/>
              <a:t>更稳定，所以通信系统能够达到的性能也就更好。这一条线代表了信息理论给出的通信系统能够达到的最高性能，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其他线条代表在实际中人们具体实现通信编码所达到的性能，可以看到两者之间是有一定差距的。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这一原因是如果要真正意义上地达到理论上的最好性能，则传输端和接收端的计算能力需要趋近于无穷大，而这一点是做不到的。</a:t>
            </a:r>
            <a:endParaRPr kumimoji="1" lang="en-US" altLang="zh-CN" baseline="0" dirty="0"/>
          </a:p>
          <a:p>
            <a:pPr marL="0" indent="0">
              <a:buNone/>
            </a:pP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54BE4-DEE7-6143-8418-0BAFAEE41A5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15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3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5G</a:t>
            </a:r>
            <a:r>
              <a:rPr kumimoji="1" lang="zh-CN" altLang="en-US" dirty="0"/>
              <a:t>，在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80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我首先阐述一下信息理论对于光通信发展的指导作用，随后对通信的历史做一个简要的总结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信息理论阐述了在</a:t>
            </a:r>
            <a:r>
              <a:rPr kumimoji="1" lang="en-US" altLang="zh-CN" baseline="0" dirty="0" smtClean="0"/>
              <a:t>channel</a:t>
            </a:r>
            <a:r>
              <a:rPr kumimoji="1" lang="zh-CN" altLang="en-US" baseline="0" dirty="0" smtClean="0"/>
              <a:t>固定的情况下，通信系统能够达到的最高性能。它给人们提供了一个指导，即如何达到通信系统的最高效率，以及这一最高效率最好是多少。</a:t>
            </a:r>
            <a:endParaRPr kumimoji="1"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在这幅图里我们可以看到，信息理论的发展和</a:t>
            </a:r>
            <a:r>
              <a:rPr kumimoji="1" lang="zh-CN" altLang="en-US" dirty="0" smtClean="0"/>
              <a:t>光通信发展是息息相关的，甚至可以说</a:t>
            </a:r>
            <a:r>
              <a:rPr kumimoji="1" lang="zh-CN" altLang="en-US" baseline="0" dirty="0" smtClean="0"/>
              <a:t>信息理论的发展为之后光通信的发展打下了扎实的基础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比如这一个时期是</a:t>
            </a:r>
            <a:r>
              <a:rPr kumimoji="1" lang="en-US" altLang="zh-CN" dirty="0" smtClean="0"/>
              <a:t>2G</a:t>
            </a:r>
            <a:r>
              <a:rPr kumimoji="1" lang="zh-CN" altLang="en-US" dirty="0" smtClean="0"/>
              <a:t>时代。。。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 然而信息理论也会有一定的误导性，信息理论还能帮助我们算出出了在材料给定的情况下，当传输误差可以忽略不计时，系统能达到的最大传输效率，即网速是多少。</a:t>
            </a: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在光通信的应用中，大家要求传输误差</a:t>
            </a:r>
            <a:r>
              <a:rPr kumimoji="1" lang="en-US" altLang="zh-CN" baseline="0" dirty="0" smtClean="0"/>
              <a:t>&lt;10^{-15},</a:t>
            </a:r>
            <a:r>
              <a:rPr kumimoji="1" lang="zh-CN" altLang="en-US" baseline="0" dirty="0" smtClean="0"/>
              <a:t>而传输速率最好可以达到</a:t>
            </a:r>
            <a:r>
              <a:rPr kumimoji="1" lang="en-US" altLang="zh-CN" baseline="0" dirty="0" smtClean="0"/>
              <a:t>10TB</a:t>
            </a:r>
            <a:r>
              <a:rPr kumimoji="1" lang="zh-CN" altLang="en-US" baseline="0" dirty="0" smtClean="0"/>
              <a:t>，而这一速率远远超出了人们在传统材料给定的情况下，当时系统所达到的传输效率。</a:t>
            </a: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然而高鲲院士在</a:t>
            </a:r>
            <a:r>
              <a:rPr kumimoji="1" lang="en-US" altLang="zh-CN" baseline="0" dirty="0" smtClean="0"/>
              <a:t>1978</a:t>
            </a:r>
            <a:r>
              <a:rPr kumimoji="1" lang="zh-CN" altLang="en-US" baseline="0" dirty="0" smtClean="0"/>
              <a:t>年首次提出将玻璃应用于光通信，在此之后大家才发现玻璃材料对于通信性能提升是巨大的。这一做法并不是基于理论，而是基于实验。</a:t>
            </a:r>
            <a:endParaRPr kumimoji="1" lang="en-US" altLang="zh-CN" baseline="0" dirty="0" smtClean="0"/>
          </a:p>
          <a:p>
            <a:pPr marL="0" indent="0">
              <a:buNone/>
            </a:pP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这告诉我们不能盲目跟风理论，不然有可能会减缓科学的发展。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54BE4-DEE7-6143-8418-0BAFAEE41A53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054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800"/>
              <a:t>当发送方说话的时候，【声音引起话筒的音膜振动】，这种振动又使得音膜反射出来的【光波强弱发生变化】。这样，音膜反射的光波信号强弱就包含了发送方声音的信息。反射的光波【在大气中经过一段距离】的传递，被接收端的【反射镜接收并聚焦到硅光电池】上。光波的变化又引起硅光电池【输出电信号的改变】。这个电信号的强弱和变化频率，恰能反映原先用于调制光信号的那个声音的强弱及频率。再把这个电信号送入听筒，就能还原成原先的声音</a:t>
            </a:r>
          </a:p>
          <a:p>
            <a:r>
              <a:rPr lang="en-US" altLang="zh-CN" sz="1800"/>
              <a:t>2:02-2:42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光波频率是要远远大于电波频率的，故此以光为传播载体的光纤通信技术的传输信息效率是相当高速的，媒介：有线：通信线路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无线：利用空间传播</a:t>
            </a:r>
            <a:endParaRPr lang="zh-CN" altLang="en-US"/>
          </a:p>
          <a:p>
            <a:r>
              <a:rPr lang="zh-CN" altLang="en-US"/>
              <a:t>三个部分：</a:t>
            </a:r>
            <a:r>
              <a:rPr lang="en-US" altLang="zh-CN"/>
              <a:t>transmitter+channel+receiver, </a:t>
            </a:r>
            <a:r>
              <a:rPr lang="zh-CN" altLang="en-US"/>
              <a:t>讲解顺序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石英材料有一大非常明显的特征，那就是很难受到电磁的干扰，拥有强大的抗磁干扰能力，从而能够加强信息在传递中的稳定性。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采用二进制，即有光脉冲表示1码，无光脉冲表示0码。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9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"/>
          <p:cNvSpPr/>
          <p:nvPr/>
        </p:nvSpPr>
        <p:spPr>
          <a:xfrm>
            <a:off x="476251" y="4634508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4" name="Triangle"/>
          <p:cNvSpPr/>
          <p:nvPr/>
        </p:nvSpPr>
        <p:spPr>
          <a:xfrm>
            <a:off x="476252" y="2875359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5" name="Triangle"/>
          <p:cNvSpPr/>
          <p:nvPr/>
        </p:nvSpPr>
        <p:spPr>
          <a:xfrm rot="16200000">
            <a:off x="6917128" y="3760056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6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2449098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5" i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Title Text"/>
          <p:cNvSpPr>
            <a:spLocks noGrp="1"/>
          </p:cNvSpPr>
          <p:nvPr>
            <p:ph type="title"/>
          </p:nvPr>
        </p:nvSpPr>
        <p:spPr>
          <a:xfrm>
            <a:off x="476250" y="2911079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2911079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5"/>
            </a:lvl1pPr>
            <a:lvl2pPr marL="0" indent="160655">
              <a:spcBef>
                <a:spcPts val="0"/>
              </a:spcBef>
              <a:buClrTx/>
              <a:buSzTx/>
              <a:buFontTx/>
              <a:buNone/>
              <a:defRPr sz="1685"/>
            </a:lvl2pPr>
            <a:lvl3pPr marL="0" indent="321310">
              <a:spcBef>
                <a:spcPts val="0"/>
              </a:spcBef>
              <a:buClrTx/>
              <a:buSzTx/>
              <a:buFontTx/>
              <a:buNone/>
              <a:defRPr sz="1685"/>
            </a:lvl3pPr>
            <a:lvl4pPr marL="0" indent="481965">
              <a:spcBef>
                <a:spcPts val="0"/>
              </a:spcBef>
              <a:buClrTx/>
              <a:buSzTx/>
              <a:buFontTx/>
              <a:buNone/>
              <a:defRPr sz="1685"/>
            </a:lvl4pPr>
            <a:lvl5pPr marL="0" indent="642620">
              <a:spcBef>
                <a:spcPts val="0"/>
              </a:spcBef>
              <a:buClrTx/>
              <a:buSzTx/>
              <a:buFontTx/>
              <a:buNone/>
              <a:defRPr sz="168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E88898-9E03-43C0-869B-237B111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6E00B01-7676-4273-83DD-8BC6D7E5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0A55F6-4C36-4CEB-8377-88F9BDAE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A15D-A1FD-42B2-97CF-370A7EB812B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A79B748-E018-44C1-B259-3A82C926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A08D635-B46A-480D-B162-D2E8016C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B704-ECA0-4EEF-8F6E-311D84327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4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E5237F0-8710-40D5-8EED-497D0362C0A4}" type="datetimeFigureOut">
              <a:rPr lang="zh-CN" altLang="en-US"/>
              <a:t>2019/10/15</a:t>
            </a:fld>
            <a:endParaRPr lang="zh-CN" altLang="en-US"/>
          </a:p>
        </p:txBody>
      </p:sp>
      <p:sp>
        <p:nvSpPr>
          <p:cNvPr id="1048582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CE79B95-804C-4300-9457-57E6895FA0E2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2097152" name="图片 4"/>
          <p:cNvPicPr>
            <a:picLocks noChangeAspect="1"/>
          </p:cNvPicPr>
          <p:nvPr userDrawn="1"/>
        </p:nvPicPr>
        <p:blipFill rotWithShape="1">
          <a:blip r:embed="rId2"/>
          <a:srcRect t="12122"/>
          <a:stretch>
            <a:fillRect/>
          </a:stretch>
        </p:blipFill>
        <p:spPr>
          <a:xfrm>
            <a:off x="0" y="-13648"/>
            <a:ext cx="12192000" cy="68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D1479-B276-C74D-9A13-FFF27FB93C58}" type="datetimeFigureOut">
              <a:rPr kumimoji="1" lang="zh-CN" altLang="en-US" smtClean="0"/>
              <a:t>2019/10/15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0C21-DC41-F141-9A57-EAC57D880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32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7" name="Triangle"/>
          <p:cNvSpPr/>
          <p:nvPr/>
        </p:nvSpPr>
        <p:spPr>
          <a:xfrm>
            <a:off x="476251" y="6420445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8" name="Triangle"/>
          <p:cNvSpPr/>
          <p:nvPr/>
        </p:nvSpPr>
        <p:spPr>
          <a:xfrm>
            <a:off x="476252" y="4661297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9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30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4270754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5" i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 hasCustomPrompt="1"/>
          </p:nvPr>
        </p:nvSpPr>
        <p:spPr>
          <a:xfrm>
            <a:off x="559595" y="445403"/>
            <a:ext cx="11072812" cy="366117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476250" y="4697016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4697016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5"/>
            </a:lvl1pPr>
            <a:lvl2pPr marL="0" indent="160655">
              <a:spcBef>
                <a:spcPts val="0"/>
              </a:spcBef>
              <a:buClrTx/>
              <a:buSzTx/>
              <a:buFontTx/>
              <a:buNone/>
              <a:defRPr sz="1685"/>
            </a:lvl2pPr>
            <a:lvl3pPr marL="0" indent="321310">
              <a:spcBef>
                <a:spcPts val="0"/>
              </a:spcBef>
              <a:buClrTx/>
              <a:buSzTx/>
              <a:buFontTx/>
              <a:buNone/>
              <a:defRPr sz="1685"/>
            </a:lvl3pPr>
            <a:lvl4pPr marL="0" indent="481965">
              <a:spcBef>
                <a:spcPts val="0"/>
              </a:spcBef>
              <a:buClrTx/>
              <a:buSzTx/>
              <a:buFontTx/>
              <a:buNone/>
              <a:defRPr sz="1685"/>
            </a:lvl4pPr>
            <a:lvl5pPr marL="0" indent="642620">
              <a:spcBef>
                <a:spcPts val="0"/>
              </a:spcBef>
              <a:buClrTx/>
              <a:buSzTx/>
              <a:buFontTx/>
              <a:buNone/>
              <a:defRPr sz="168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476251" y="2580681"/>
            <a:ext cx="11239500" cy="169664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 hasCustomPrompt="1"/>
          </p:nvPr>
        </p:nvSpPr>
        <p:spPr>
          <a:xfrm>
            <a:off x="6393657" y="1866305"/>
            <a:ext cx="523875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1" name="Body Level One…"/>
          <p:cNvSpPr>
            <a:spLocks noGrp="1"/>
          </p:cNvSpPr>
          <p:nvPr>
            <p:ph type="body" sz="half" idx="1"/>
          </p:nvPr>
        </p:nvSpPr>
        <p:spPr>
          <a:xfrm>
            <a:off x="476250" y="1919883"/>
            <a:ext cx="5453063" cy="4464844"/>
          </a:xfrm>
          <a:prstGeom prst="rect">
            <a:avLst/>
          </a:prstGeom>
        </p:spPr>
        <p:txBody>
          <a:bodyPr/>
          <a:lstStyle>
            <a:lvl1pPr marL="276860" indent="-276860">
              <a:spcBef>
                <a:spcPts val="1265"/>
              </a:spcBef>
              <a:buSzPct val="65000"/>
              <a:defRPr sz="2110"/>
            </a:lvl1pPr>
            <a:lvl2pPr marL="553720" indent="-276860">
              <a:spcBef>
                <a:spcPts val="1265"/>
              </a:spcBef>
              <a:buSzPct val="65000"/>
              <a:defRPr sz="2110"/>
            </a:lvl2pPr>
            <a:lvl3pPr marL="830580" indent="-276860">
              <a:spcBef>
                <a:spcPts val="1265"/>
              </a:spcBef>
              <a:buSzPct val="65000"/>
              <a:defRPr sz="2110"/>
            </a:lvl3pPr>
            <a:lvl4pPr marL="1107440" indent="-276860">
              <a:spcBef>
                <a:spcPts val="1265"/>
              </a:spcBef>
              <a:buSzPct val="65000"/>
              <a:defRPr sz="2110"/>
            </a:lvl4pPr>
            <a:lvl5pPr marL="1384300" indent="-276860">
              <a:spcBef>
                <a:spcPts val="1265"/>
              </a:spcBef>
              <a:buSzPct val="65000"/>
              <a:defRPr sz="211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>
            <a:spLocks noGrp="1"/>
          </p:cNvSpPr>
          <p:nvPr>
            <p:ph type="body" idx="1"/>
          </p:nvPr>
        </p:nvSpPr>
        <p:spPr>
          <a:xfrm>
            <a:off x="476251" y="892970"/>
            <a:ext cx="11239500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 hasCustomPrompt="1"/>
          </p:nvPr>
        </p:nvSpPr>
        <p:spPr>
          <a:xfrm>
            <a:off x="522301" y="428625"/>
            <a:ext cx="5238751" cy="590252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98" name="Image"/>
          <p:cNvSpPr>
            <a:spLocks noGrp="1"/>
          </p:cNvSpPr>
          <p:nvPr>
            <p:ph type="pic" sz="quarter" idx="14" hasCustomPrompt="1"/>
          </p:nvPr>
        </p:nvSpPr>
        <p:spPr>
          <a:xfrm>
            <a:off x="6427801" y="3355875"/>
            <a:ext cx="5155407" cy="29735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5" hasCustomPrompt="1"/>
          </p:nvPr>
        </p:nvSpPr>
        <p:spPr>
          <a:xfrm>
            <a:off x="6431778" y="428626"/>
            <a:ext cx="5155407" cy="248245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B750090-B4B3-214E-981C-256158FDF120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/>
          <p:cNvSpPr/>
          <p:nvPr/>
        </p:nvSpPr>
        <p:spPr>
          <a:xfrm>
            <a:off x="476250" y="1526977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3" name="Triangle"/>
          <p:cNvSpPr/>
          <p:nvPr/>
        </p:nvSpPr>
        <p:spPr>
          <a:xfrm>
            <a:off x="476250" y="446484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4" name="Title Text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476251" y="1848445"/>
            <a:ext cx="11239500" cy="42862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5953791" y="6509743"/>
            <a:ext cx="272510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65">
                <a:solidFill>
                  <a:srgbClr val="4C4946"/>
                </a:solidFill>
              </a:defRPr>
            </a:lvl1pPr>
          </a:lstStyle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16065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32131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48196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64262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80391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96456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12522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28587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33020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6610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9912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3214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16516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19824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3126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6428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97370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6065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32131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48196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64262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80391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96456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12522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28587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NUL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/>
              <a:t> </a:t>
            </a:r>
            <a:r>
              <a:rPr lang="en-US" dirty="0"/>
              <a:t>Optical Communication System </a:t>
            </a:r>
            <a:br>
              <a:rPr lang="en-US" dirty="0"/>
            </a:br>
            <a:r>
              <a:rPr lang="en-US" dirty="0"/>
              <a:t>&amp; History of Communication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9" name="Subtitle 2"/>
          <p:cNvSpPr>
            <a:spLocks noGrp="1"/>
          </p:cNvSpPr>
          <p:nvPr/>
        </p:nvSpPr>
        <p:spPr>
          <a:xfrm>
            <a:off x="122829" y="1671374"/>
            <a:ext cx="11882375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65023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130046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195069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260091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325114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390137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455160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520183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sz="2800" smtClean="0">
                <a:solidFill>
                  <a:srgbClr val="000000"/>
                </a:solidFill>
              </a:rPr>
              <a:t>Xiyun </a:t>
            </a:r>
            <a:r>
              <a:rPr lang="en-US" altLang="zh-CN" sz="2800" dirty="0">
                <a:solidFill>
                  <a:srgbClr val="000000"/>
                </a:solidFill>
              </a:rPr>
              <a:t>Hu,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Chenxi</a:t>
            </a:r>
            <a:r>
              <a:rPr lang="en-US" altLang="zh-CN" sz="2800" dirty="0">
                <a:solidFill>
                  <a:srgbClr val="000000"/>
                </a:solidFill>
              </a:rPr>
              <a:t> Hui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 err="1">
                <a:solidFill>
                  <a:srgbClr val="000000"/>
                </a:solidFill>
              </a:rPr>
              <a:t>Hexiang</a:t>
            </a:r>
            <a:r>
              <a:rPr lang="en-US" altLang="zh-CN" sz="2800" dirty="0">
                <a:solidFill>
                  <a:srgbClr val="000000"/>
                </a:solidFill>
              </a:rPr>
              <a:t> Feng, </a:t>
            </a:r>
            <a:r>
              <a:rPr lang="en-US" altLang="zh-CN" sz="2800" dirty="0" err="1">
                <a:solidFill>
                  <a:srgbClr val="000000"/>
                </a:solidFill>
              </a:rPr>
              <a:t>Hao</a:t>
            </a:r>
            <a:r>
              <a:rPr lang="en-US" altLang="zh-CN" sz="2800" dirty="0">
                <a:solidFill>
                  <a:srgbClr val="000000"/>
                </a:solidFill>
              </a:rPr>
              <a:t> Chen, </a:t>
            </a:r>
            <a:r>
              <a:rPr lang="en-US" altLang="zh-CN" sz="2800" dirty="0" err="1">
                <a:solidFill>
                  <a:srgbClr val="000000"/>
                </a:solidFill>
              </a:rPr>
              <a:t>Ditong</a:t>
            </a:r>
            <a:r>
              <a:rPr lang="en-US" altLang="zh-CN" sz="2800" dirty="0">
                <a:solidFill>
                  <a:srgbClr val="000000"/>
                </a:solidFill>
              </a:rPr>
              <a:t> Zhou,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Wang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Chinese University of Hong Kong, Shenzhen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053021" y="4516422"/>
            <a:ext cx="99568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dirty="0" smtClean="0">
                <a:latin typeface="Palatino" charset="0"/>
                <a:ea typeface="Palatino" charset="0"/>
                <a:cs typeface="Palatino" charset="0"/>
              </a:rPr>
              <a:t>GEB2001</a:t>
            </a:r>
            <a:endParaRPr lang="en-US" sz="2666" dirty="0">
              <a:latin typeface="Palatino" charset="0"/>
              <a:ea typeface="Palatino" charset="0"/>
              <a:cs typeface="Palatino" charset="0"/>
            </a:endParaRP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October 2019</a:t>
            </a:r>
          </a:p>
        </p:txBody>
      </p:sp>
    </p:spTree>
    <p:extLst>
      <p:ext uri="{BB962C8B-B14F-4D97-AF65-F5344CB8AC3E}">
        <p14:creationId xmlns:p14="http://schemas.microsoft.com/office/powerpoint/2010/main" val="130227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Basic-fiber-optic-communication-system-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04" y="1714946"/>
            <a:ext cx="8558530" cy="45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551A675-E3D4-4B73-887E-08FDD2307581}"/>
              </a:ext>
            </a:extLst>
          </p:cNvPr>
          <p:cNvSpPr/>
          <p:nvPr/>
        </p:nvSpPr>
        <p:spPr>
          <a:xfrm>
            <a:off x="2887437" y="2967335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光通信中的编码解码</a:t>
            </a:r>
          </a:p>
        </p:txBody>
      </p:sp>
    </p:spTree>
    <p:extLst>
      <p:ext uri="{BB962C8B-B14F-4D97-AF65-F5344CB8AC3E}">
        <p14:creationId xmlns:p14="http://schemas.microsoft.com/office/powerpoint/2010/main" val="3337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FF8219-8A64-429F-A5E3-2BDF01CF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6" y="496596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什么是光通信中信息的发送和接收？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8B5A95A-4203-4716-8F70-AC8072EE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69" y="1716177"/>
            <a:ext cx="6051861" cy="433092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C804600-3DFD-4B46-A702-0374DD8CC00D}"/>
              </a:ext>
            </a:extLst>
          </p:cNvPr>
          <p:cNvSpPr txBox="1"/>
          <p:nvPr/>
        </p:nvSpPr>
        <p:spPr>
          <a:xfrm>
            <a:off x="3632963" y="2316889"/>
            <a:ext cx="5269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光信号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大气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光通道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燃起烽火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发送信息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（将信息转化为光信号）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看到烽火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接收信息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（将光信号转化为信息）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事先约定烽火的含义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对信息编码和解码的方式</a:t>
            </a: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xmlns="" id="{3CCDCFD5-940A-4C33-8D63-0D814F6F8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" y="1559311"/>
            <a:ext cx="3485334" cy="24942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81DCE3E-6883-4CE3-8631-CA067434677E}"/>
              </a:ext>
            </a:extLst>
          </p:cNvPr>
          <p:cNvSpPr txBox="1"/>
          <p:nvPr/>
        </p:nvSpPr>
        <p:spPr>
          <a:xfrm>
            <a:off x="7587344" y="2283824"/>
            <a:ext cx="45066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激光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光纤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信息→电信号→光信号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光信号→电信号→信息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现代编码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BF3D5BE-3C2E-4073-910E-5C37B46AF15E}"/>
              </a:ext>
            </a:extLst>
          </p:cNvPr>
          <p:cNvSpPr/>
          <p:nvPr/>
        </p:nvSpPr>
        <p:spPr>
          <a:xfrm>
            <a:off x="4736790" y="1360494"/>
            <a:ext cx="2291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烽火台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94D560B-98BA-4966-85F3-243803CFFC8F}"/>
              </a:ext>
            </a:extLst>
          </p:cNvPr>
          <p:cNvSpPr/>
          <p:nvPr/>
        </p:nvSpPr>
        <p:spPr>
          <a:xfrm>
            <a:off x="7713473" y="136566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光纤通信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D0EB1F4-BEA9-458D-B189-CCF167C0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" y="4095283"/>
            <a:ext cx="3517085" cy="24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01C85C-FB7C-4B6F-83E6-D7C9394C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信息→电信号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9E2243-3B9E-48D9-AE26-E7121EEB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信息处理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电信号转化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8487574-3CE0-4D67-8697-EFC62FCB6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32" y="1622657"/>
            <a:ext cx="1930499" cy="419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6C1F1C8-7DB6-4A07-B4DF-DFF157BE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79" y="2176682"/>
            <a:ext cx="1835244" cy="876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BF60F47-0447-40CA-AE5E-EE1F0234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29" y="3200779"/>
            <a:ext cx="1937132" cy="1208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3506837-7CBF-405A-8D1F-6C209EA1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2" y="2057692"/>
            <a:ext cx="2947814" cy="1641706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xmlns="" id="{97A9F357-EB84-4F8D-BBD7-819674026B02}"/>
              </a:ext>
            </a:extLst>
          </p:cNvPr>
          <p:cNvSpPr/>
          <p:nvPr/>
        </p:nvSpPr>
        <p:spPr>
          <a:xfrm>
            <a:off x="5228669" y="2573582"/>
            <a:ext cx="1603422" cy="75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20FCB52-5396-40A6-830B-2C0725954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44" y="4500018"/>
            <a:ext cx="2155091" cy="1964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629DDF9-5DD1-4D15-93EE-E66A5733F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2" y="4477779"/>
            <a:ext cx="3266778" cy="1960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784C8082-4881-4D6A-A880-820D5F6CE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35" y="4500018"/>
            <a:ext cx="1804213" cy="1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E3B036-FCBC-4EBB-845A-8BB23060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电信号→光信号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B609433-84DB-4D64-A8CD-F971E8F1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742949"/>
            <a:ext cx="11239500" cy="3220045"/>
          </a:xfrm>
        </p:spPr>
        <p:txBody>
          <a:bodyPr/>
          <a:lstStyle/>
          <a:p>
            <a:r>
              <a:rPr lang="zh-CN" altLang="zh-CN" dirty="0"/>
              <a:t>将电信号调制到激光器发出的激光束上，使光的强度随电信号的频率变化而变化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117DDD-87D8-47FA-9F65-60201C45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92" y="2416698"/>
            <a:ext cx="7774449" cy="3698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73A7BE0-1BFF-481F-B0DB-55A45125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94476" y="2420555"/>
            <a:ext cx="7774449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9A9E66-D564-4147-9441-1B078B5C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58750"/>
            <a:ext cx="10515600" cy="1855561"/>
          </a:xfrm>
        </p:spPr>
        <p:txBody>
          <a:bodyPr/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58C871B-0978-4EB1-8469-B7449C06A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0967"/>
            <a:ext cx="10515600" cy="3505262"/>
          </a:xfrm>
        </p:spPr>
        <p:txBody>
          <a:bodyPr/>
          <a:lstStyle/>
          <a:p>
            <a:r>
              <a:rPr lang="zh-CN" altLang="en-US" dirty="0"/>
              <a:t>通信容量大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中继距离长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6B93490-9AF6-4D5C-A290-E73F4BA96818}"/>
              </a:ext>
            </a:extLst>
          </p:cNvPr>
          <p:cNvSpPr txBox="1"/>
          <p:nvPr/>
        </p:nvSpPr>
        <p:spPr>
          <a:xfrm>
            <a:off x="1108710" y="1012051"/>
            <a:ext cx="5486400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/>
            <a:r>
              <a:rPr lang="en-US" altLang="zh-CN" sz="3600" b="1" dirty="0"/>
              <a:t/>
            </a:r>
            <a:br>
              <a:rPr lang="en-US" altLang="zh-CN" sz="3600" b="1" dirty="0"/>
            </a:br>
            <a:r>
              <a:rPr lang="en-US" altLang="zh-CN" sz="3600" b="1" dirty="0"/>
              <a:t> </a:t>
            </a:r>
            <a:r>
              <a:rPr lang="zh-CN" altLang="en-US" sz="3600" b="1" dirty="0"/>
              <a:t>→光信号传输的优点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" name="图片 4" descr="下载">
            <a:extLst>
              <a:ext uri="{FF2B5EF4-FFF2-40B4-BE49-F238E27FC236}">
                <a16:creationId xmlns:a16="http://schemas.microsoft.com/office/drawing/2014/main" xmlns="" id="{D16744BA-9940-4223-8033-7A7EE5AC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099" y="3127748"/>
            <a:ext cx="3880951" cy="303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D3AEB16-9FCC-4EA3-9143-872D0746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0" y="3127748"/>
            <a:ext cx="3549832" cy="2984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95B9CAC-72FA-411A-A538-BC5736305727}"/>
              </a:ext>
            </a:extLst>
          </p:cNvPr>
          <p:cNvSpPr txBox="1"/>
          <p:nvPr/>
        </p:nvSpPr>
        <p:spPr>
          <a:xfrm>
            <a:off x="4373302" y="4377070"/>
            <a:ext cx="2743200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9~24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兆赫兹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1CFFE2F-AE4F-4043-B788-ADDB6D93026B}"/>
              </a:ext>
            </a:extLst>
          </p:cNvPr>
          <p:cNvSpPr txBox="1"/>
          <p:nvPr/>
        </p:nvSpPr>
        <p:spPr>
          <a:xfrm>
            <a:off x="10359768" y="3996031"/>
            <a:ext cx="1832232" cy="10874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10 ~10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赫兹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5160DE8-9B08-4952-B911-214EF05438F9}"/>
              </a:ext>
            </a:extLst>
          </p:cNvPr>
          <p:cNvSpPr txBox="1"/>
          <p:nvPr/>
        </p:nvSpPr>
        <p:spPr>
          <a:xfrm>
            <a:off x="10649569" y="3819859"/>
            <a:ext cx="480060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14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217A4A3-E4F3-4D6E-8503-AB966FD6E999}"/>
              </a:ext>
            </a:extLst>
          </p:cNvPr>
          <p:cNvSpPr txBox="1"/>
          <p:nvPr/>
        </p:nvSpPr>
        <p:spPr>
          <a:xfrm>
            <a:off x="11447700" y="3831507"/>
            <a:ext cx="480060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15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9738F9A-7BC0-41CB-B10A-4F7FC87FB79E}"/>
              </a:ext>
            </a:extLst>
          </p:cNvPr>
          <p:cNvSpPr txBox="1"/>
          <p:nvPr/>
        </p:nvSpPr>
        <p:spPr>
          <a:xfrm>
            <a:off x="6782765" y="2014311"/>
            <a:ext cx="4039564" cy="10238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03DDCCC-396C-4E1C-91DE-1FD68026A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902" y="364091"/>
            <a:ext cx="3554276" cy="29872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C28AA18-7208-4C02-9D3D-CD7362E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44" y="3691963"/>
            <a:ext cx="3877392" cy="3029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4687039-2092-4E98-9E9B-D715CF3EBBD1}"/>
              </a:ext>
            </a:extLst>
          </p:cNvPr>
          <p:cNvSpPr txBox="1"/>
          <p:nvPr/>
        </p:nvSpPr>
        <p:spPr>
          <a:xfrm>
            <a:off x="9530666" y="1584039"/>
            <a:ext cx="201983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1.5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公里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4C0FA9-8951-4652-86A8-EF0579913B9E}"/>
              </a:ext>
            </a:extLst>
          </p:cNvPr>
          <p:cNvSpPr txBox="1"/>
          <p:nvPr/>
        </p:nvSpPr>
        <p:spPr>
          <a:xfrm>
            <a:off x="9530666" y="4513202"/>
            <a:ext cx="2019831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数百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公里以上</a:t>
            </a:r>
          </a:p>
        </p:txBody>
      </p:sp>
    </p:spTree>
    <p:extLst>
      <p:ext uri="{BB962C8B-B14F-4D97-AF65-F5344CB8AC3E}">
        <p14:creationId xmlns:p14="http://schemas.microsoft.com/office/powerpoint/2010/main" val="13529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xmlns="" id="{320FCDB3-29A9-4F49-A3ED-F06DC31D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5" y="2311400"/>
            <a:ext cx="72231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What is noise?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0C3427FB-91B2-AF44-80A4-02635E4C5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37147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What is noise?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9BF9053-5476-074B-9A61-4A90F068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49" y="1754186"/>
            <a:ext cx="5745193" cy="3675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E917725-0909-4040-95B5-E57C16E6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6" y="1225625"/>
            <a:ext cx="7900192" cy="51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9E3A985D-4478-A14F-9432-B42CD2E9A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1" y="93922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5DECFAE4-D84A-F546-B032-293E6928F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2" y="498157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0.18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BFE48166-AE51-D24E-AAB0-FF6666524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6" y="2960400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xmlns="" id="{DD08AC43-0DE6-E649-8533-BA7462AAB450}"/>
              </a:ext>
            </a:extLst>
          </p:cNvPr>
          <p:cNvSpPr/>
          <p:nvPr/>
        </p:nvSpPr>
        <p:spPr bwMode="auto">
          <a:xfrm>
            <a:off x="5014913" y="1949813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xmlns="" id="{6CDD2846-F894-A848-90EC-CF3A3B4B72EA}"/>
              </a:ext>
            </a:extLst>
          </p:cNvPr>
          <p:cNvSpPr/>
          <p:nvPr/>
        </p:nvSpPr>
        <p:spPr bwMode="auto">
          <a:xfrm>
            <a:off x="5014912" y="3962400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3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BF55B3A8-4C5F-9743-8EA2-55102465F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4" y="567750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Tips. About dB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249D66B7-761E-B54B-AE13-165395396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3" y="1891724"/>
            <a:ext cx="854234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A is bigger than B by 3 dB, then A = 2B.</a:t>
            </a:r>
          </a:p>
          <a:p>
            <a:pPr eaLnBrk="1" hangingPunct="1"/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Given by ”y dB = 10 </a:t>
            </a:r>
            <a:r>
              <a:rPr lang="en-US" altLang="zh-CN" sz="54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lg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(A/B)”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75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7" name="文本框 32"/>
          <p:cNvSpPr txBox="1">
            <a:spLocks noChangeArrowheads="1"/>
          </p:cNvSpPr>
          <p:nvPr/>
        </p:nvSpPr>
        <p:spPr bwMode="auto">
          <a:xfrm>
            <a:off x="3980574" y="2885737"/>
            <a:ext cx="4229767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-122"/>
                <a:ea typeface="微软雅黑" charset="-122"/>
              </a:rPr>
              <a:t>光通信简介</a:t>
            </a:r>
          </a:p>
        </p:txBody>
      </p:sp>
      <p:sp>
        <p:nvSpPr>
          <p:cNvPr id="1048585" name="矩形 36"/>
          <p:cNvSpPr>
            <a:spLocks noChangeArrowheads="1"/>
          </p:cNvSpPr>
          <p:nvPr/>
        </p:nvSpPr>
        <p:spPr bwMode="auto">
          <a:xfrm>
            <a:off x="3561080" y="3900170"/>
            <a:ext cx="486473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zh-CN" sz="2000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503050405090304" pitchFamily="18" charset="0"/>
                <a:cs typeface="Times New Roman" panose="02020503050405090304" pitchFamily="18" charset="0"/>
              </a:rPr>
              <a:t>Brief Introduction of Optical Communication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E2571B10-B4DE-9C46-AAC6-F5BC34D2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1796474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2BBBD58D-23A3-B841-BADE-A327B2B45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15" y="3817649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xmlns="" id="{727FD958-C7F1-B349-8F5A-BFF483966333}"/>
              </a:ext>
            </a:extLst>
          </p:cNvPr>
          <p:cNvSpPr/>
          <p:nvPr/>
        </p:nvSpPr>
        <p:spPr bwMode="auto">
          <a:xfrm>
            <a:off x="9048752" y="2807062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B7C402E9-A91B-4842-95A3-801BC9365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199" y="26387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”Quality”</a:t>
            </a:r>
            <a:endParaRPr lang="zh-CN" altLang="en-US" sz="6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36">
            <a:extLst>
              <a:ext uri="{FF2B5EF4-FFF2-40B4-BE49-F238E27FC236}">
                <a16:creationId xmlns:a16="http://schemas.microsoft.com/office/drawing/2014/main" xmlns="" id="{FDC1355B-D279-9041-9201-A266461B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644449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* Pure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0E9734E-6503-D54A-BF22-4153A49D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7" y="5454074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* uniform 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9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527F04C7-36BA-8749-B21B-BA8D524F7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7" y="1109661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0.00 dB/km    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9E1B1994-3728-244E-AABE-4E5E194BC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6" y="1109661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0.18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xmlns="" id="{D2397663-C153-D74A-B9F0-A658722DA29B}"/>
              </a:ext>
            </a:extLst>
          </p:cNvPr>
          <p:cNvSpPr/>
          <p:nvPr/>
        </p:nvSpPr>
        <p:spPr bwMode="auto">
          <a:xfrm>
            <a:off x="3743325" y="1157282"/>
            <a:ext cx="3486150" cy="584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05CAEF26-E8AF-CC47-9D56-7F24C546B115}"/>
              </a:ext>
            </a:extLst>
          </p:cNvPr>
          <p:cNvGraphicFramePr/>
          <p:nvPr/>
        </p:nvGraphicFramePr>
        <p:xfrm>
          <a:off x="2843212" y="2571751"/>
          <a:ext cx="6616700" cy="312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0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2ADC108-14B2-2748-A88D-2298BAC9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24" y="428625"/>
            <a:ext cx="6530975" cy="2514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1139470-DC30-F148-9DD2-D47D182F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3" y="3084512"/>
            <a:ext cx="5400675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E97DF86B-B39D-324E-9452-B7187A1E7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199" y="26387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本征损耗</a:t>
            </a: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8C5E10D1-EB21-464A-9725-F7C2CCC39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299" y="42770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瑞利散射</a:t>
            </a: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33D6212A-3AA0-2E40-9D16-D5A6A976E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7" y="964129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强电磁干扰</a:t>
            </a: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A8611376-68E7-4A4D-A34D-34F57CD57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4" y="1508304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转角散射</a:t>
            </a:r>
          </a:p>
        </p:txBody>
      </p:sp>
      <p:sp>
        <p:nvSpPr>
          <p:cNvPr id="8" name="文本框 36">
            <a:extLst>
              <a:ext uri="{FF2B5EF4-FFF2-40B4-BE49-F238E27FC236}">
                <a16:creationId xmlns:a16="http://schemas.microsoft.com/office/drawing/2014/main" xmlns="" id="{B1767B89-4D49-E044-B0E1-57284B3A3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7" y="3146604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啾啁噪音</a:t>
            </a:r>
          </a:p>
        </p:txBody>
      </p:sp>
    </p:spTree>
    <p:extLst>
      <p:ext uri="{BB962C8B-B14F-4D97-AF65-F5344CB8AC3E}">
        <p14:creationId xmlns:p14="http://schemas.microsoft.com/office/powerpoint/2010/main" val="19790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A93C8237-6AF2-5B44-86AB-67F2B078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9" y="2295874"/>
            <a:ext cx="890111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How to prevent then ?</a:t>
            </a:r>
            <a:endParaRPr lang="zh-CN" altLang="en-US" sz="6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1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308204B3-CAB3-4046-95B9-55F9B7BE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441" y="1467863"/>
            <a:ext cx="43799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44 MB</a:t>
            </a:r>
            <a:endParaRPr lang="zh-CN" altLang="en-US" sz="4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F0DEC6EA-DBAA-3A41-8F2E-2ADAFD862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440" y="4184927"/>
            <a:ext cx="43799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10 TB</a:t>
            </a:r>
            <a:endParaRPr lang="zh-CN" altLang="en-US" sz="4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3E69C0E1-805E-7A4D-B87D-0A559C37E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6" y="2687895"/>
            <a:ext cx="6946902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10,485,760 MB !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8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35"/>
          <p:cNvSpPr txBox="1">
            <a:spLocks noChangeArrowheads="1"/>
          </p:cNvSpPr>
          <p:nvPr/>
        </p:nvSpPr>
        <p:spPr bwMode="auto">
          <a:xfrm>
            <a:off x="3818731" y="2406612"/>
            <a:ext cx="660173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通信的发展史</a:t>
            </a:r>
          </a:p>
        </p:txBody>
      </p:sp>
      <p:sp>
        <p:nvSpPr>
          <p:cNvPr id="1048585" name="矩形 36"/>
          <p:cNvSpPr>
            <a:spLocks noChangeArrowheads="1"/>
          </p:cNvSpPr>
          <p:nvPr/>
        </p:nvSpPr>
        <p:spPr bwMode="auto">
          <a:xfrm>
            <a:off x="4683919" y="3429000"/>
            <a:ext cx="308987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2000" kern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Communication</a:t>
            </a:r>
            <a:endParaRPr lang="zh-CN" altLang="en-US" sz="2000" kern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28" name="直接连接符 52"/>
          <p:cNvCxnSpPr>
            <a:cxnSpLocks noChangeShapeType="1"/>
          </p:cNvCxnSpPr>
          <p:nvPr/>
        </p:nvCxnSpPr>
        <p:spPr bwMode="auto">
          <a:xfrm flipV="1">
            <a:off x="4170363" y="5337175"/>
            <a:ext cx="1027112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29" name="直接连接符 58"/>
          <p:cNvCxnSpPr>
            <a:cxnSpLocks noChangeShapeType="1"/>
          </p:cNvCxnSpPr>
          <p:nvPr/>
        </p:nvCxnSpPr>
        <p:spPr bwMode="auto">
          <a:xfrm>
            <a:off x="5199063" y="5337175"/>
            <a:ext cx="876300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0" name="直接连接符 61"/>
          <p:cNvCxnSpPr>
            <a:cxnSpLocks noChangeShapeType="1"/>
          </p:cNvCxnSpPr>
          <p:nvPr/>
        </p:nvCxnSpPr>
        <p:spPr bwMode="auto">
          <a:xfrm flipH="1">
            <a:off x="8315325" y="6389688"/>
            <a:ext cx="161925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1" name="直接连接符 68"/>
          <p:cNvCxnSpPr>
            <a:cxnSpLocks noChangeShapeType="1"/>
          </p:cNvCxnSpPr>
          <p:nvPr/>
        </p:nvCxnSpPr>
        <p:spPr bwMode="auto">
          <a:xfrm flipH="1" flipV="1">
            <a:off x="3470275" y="6213475"/>
            <a:ext cx="696913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sp>
        <p:nvSpPr>
          <p:cNvPr id="1048586" name="椭圆 77"/>
          <p:cNvSpPr>
            <a:spLocks noChangeArrowheads="1"/>
          </p:cNvSpPr>
          <p:nvPr/>
        </p:nvSpPr>
        <p:spPr bwMode="auto"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145732" name="直接连接符 82"/>
          <p:cNvCxnSpPr>
            <a:cxnSpLocks noChangeShapeType="1"/>
          </p:cNvCxnSpPr>
          <p:nvPr/>
        </p:nvCxnSpPr>
        <p:spPr bwMode="auto">
          <a:xfrm flipH="1" flipV="1">
            <a:off x="8466138" y="6389688"/>
            <a:ext cx="449262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3" name="直接连接符 85"/>
          <p:cNvCxnSpPr>
            <a:cxnSpLocks noChangeShapeType="1"/>
          </p:cNvCxnSpPr>
          <p:nvPr/>
        </p:nvCxnSpPr>
        <p:spPr bwMode="auto">
          <a:xfrm flipV="1">
            <a:off x="8815388" y="6537325"/>
            <a:ext cx="9683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4" name="直接连接符 91"/>
          <p:cNvCxnSpPr>
            <a:cxnSpLocks noChangeShapeType="1"/>
          </p:cNvCxnSpPr>
          <p:nvPr/>
        </p:nvCxnSpPr>
        <p:spPr bwMode="auto">
          <a:xfrm flipH="1" flipV="1">
            <a:off x="8477250" y="6392863"/>
            <a:ext cx="312738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sp>
        <p:nvSpPr>
          <p:cNvPr id="1048587" name="椭圆 99"/>
          <p:cNvSpPr>
            <a:spLocks noChangeArrowheads="1"/>
          </p:cNvSpPr>
          <p:nvPr/>
        </p:nvSpPr>
        <p:spPr bwMode="auto"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48588" name="椭圆 100"/>
          <p:cNvSpPr>
            <a:spLocks noChangeArrowheads="1"/>
          </p:cNvSpPr>
          <p:nvPr/>
        </p:nvSpPr>
        <p:spPr bwMode="auto"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2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266700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光通信的早期尝试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EF96CDD-C81C-44CA-9AD2-F7572D5964FB}"/>
              </a:ext>
            </a:extLst>
          </p:cNvPr>
          <p:cNvSpPr txBox="1"/>
          <p:nvPr/>
        </p:nvSpPr>
        <p:spPr>
          <a:xfrm>
            <a:off x="6843073" y="1530625"/>
            <a:ext cx="4060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光源：太阳光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发送：</a:t>
            </a:r>
            <a:r>
              <a:rPr lang="zh-CN" altLang="zh-CN" sz="2000" dirty="0"/>
              <a:t>话筒的音膜上随声音的振动</a:t>
            </a:r>
            <a:r>
              <a:rPr lang="en-US" altLang="zh-CN" sz="2000" dirty="0"/>
              <a:t>               </a:t>
            </a:r>
          </a:p>
          <a:p>
            <a:r>
              <a:rPr lang="en-US" altLang="zh-CN" sz="2000" dirty="0"/>
              <a:t>             </a:t>
            </a:r>
            <a:r>
              <a:rPr lang="zh-CN" altLang="zh-CN" sz="2000" dirty="0"/>
              <a:t>而得到强弱变化的反射光</a:t>
            </a:r>
            <a:r>
              <a:rPr lang="zh-CN" altLang="en-US" sz="2000" dirty="0"/>
              <a:t>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接收：硅晶体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意义：</a:t>
            </a:r>
            <a:r>
              <a:rPr lang="zh-CN" altLang="zh-CN" sz="2000" dirty="0"/>
              <a:t>光通信历史上的第一步</a:t>
            </a:r>
            <a:r>
              <a:rPr lang="zh-CN" altLang="en-US" sz="2000" dirty="0"/>
              <a:t>；</a:t>
            </a:r>
            <a:r>
              <a:rPr lang="en-US" altLang="zh-CN" sz="2000" dirty="0"/>
              <a:t>                       </a:t>
            </a:r>
          </a:p>
          <a:p>
            <a:r>
              <a:rPr lang="en-US" altLang="zh-CN" sz="2000" dirty="0"/>
              <a:t>             </a:t>
            </a:r>
            <a:r>
              <a:rPr lang="zh-CN" altLang="zh-CN" sz="2000" dirty="0"/>
              <a:t>现代光通信系统的雏型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局限：光源，介质不稳定</a:t>
            </a:r>
            <a:r>
              <a:rPr lang="en-US" altLang="zh-CN" sz="2000" dirty="0"/>
              <a:t>            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7505E0D0-AC23-4FE0-A7CC-693FF4D51763}"/>
              </a:ext>
            </a:extLst>
          </p:cNvPr>
          <p:cNvGrpSpPr/>
          <p:nvPr/>
        </p:nvGrpSpPr>
        <p:grpSpPr>
          <a:xfrm>
            <a:off x="410828" y="834887"/>
            <a:ext cx="5396949" cy="5615610"/>
            <a:chOff x="6095999" y="834887"/>
            <a:chExt cx="5396949" cy="56156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3805D1BB-F0D1-44DC-9368-B4996E3E2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" t="10380" r="50590" b="18471"/>
            <a:stretch/>
          </p:blipFill>
          <p:spPr>
            <a:xfrm>
              <a:off x="6096000" y="834887"/>
              <a:ext cx="5006009" cy="231581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1D2D7C41-094D-4E38-9CB5-4A17E897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2" t="4592" r="2092" b="20078"/>
            <a:stretch/>
          </p:blipFill>
          <p:spPr>
            <a:xfrm>
              <a:off x="6095999" y="3597965"/>
              <a:ext cx="5396949" cy="2852532"/>
            </a:xfrm>
            <a:prstGeom prst="rect">
              <a:avLst/>
            </a:prstGeom>
          </p:spPr>
        </p:pic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90F3CD6-1DA9-4284-8EA8-3F315289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5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B1780D-0C0A-4EB4-B79D-DE0F107D4BD9}"/>
              </a:ext>
            </a:extLst>
          </p:cNvPr>
          <p:cNvSpPr/>
          <p:nvPr/>
        </p:nvSpPr>
        <p:spPr>
          <a:xfrm>
            <a:off x="1242918" y="2219274"/>
            <a:ext cx="970618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/>
              <a:t>如何</a:t>
            </a:r>
            <a:r>
              <a:rPr lang="zh-CN" altLang="zh-CN" sz="2800" dirty="0"/>
              <a:t>定量分析通信系统的</a:t>
            </a:r>
            <a:r>
              <a:rPr lang="zh-CN" altLang="en-US" sz="2800" dirty="0"/>
              <a:t>性能？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communication system ?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5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1E32556-C2D4-4DCD-8B66-8C422769C6B6}"/>
              </a:ext>
            </a:extLst>
          </p:cNvPr>
          <p:cNvSpPr txBox="1"/>
          <p:nvPr/>
        </p:nvSpPr>
        <p:spPr>
          <a:xfrm>
            <a:off x="5497374" y="1891366"/>
            <a:ext cx="658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克劳德</a:t>
            </a:r>
            <a:r>
              <a:rPr lang="en-US" altLang="zh-CN" sz="2400" dirty="0"/>
              <a:t>.</a:t>
            </a:r>
            <a:r>
              <a:rPr lang="zh-CN" altLang="en-US" sz="2400" dirty="0"/>
              <a:t>香农 </a:t>
            </a:r>
            <a:r>
              <a:rPr lang="en-US" altLang="zh-CN" sz="2400" dirty="0"/>
              <a:t>(Claude  Shannon,</a:t>
            </a:r>
            <a:r>
              <a:rPr lang="zh-CN" altLang="en-US" sz="2400" dirty="0"/>
              <a:t> </a:t>
            </a:r>
            <a:r>
              <a:rPr lang="en-US" altLang="zh-CN" sz="2400" dirty="0"/>
              <a:t>1916-2001)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《</a:t>
            </a:r>
            <a:r>
              <a:rPr lang="zh-CN" altLang="en-US" sz="2400" dirty="0"/>
              <a:t>通信的数学原理</a:t>
            </a:r>
            <a:r>
              <a:rPr lang="en-US" altLang="zh-CN" sz="2400" dirty="0"/>
              <a:t>》</a:t>
            </a:r>
          </a:p>
          <a:p>
            <a:pPr algn="ctr"/>
            <a:r>
              <a:rPr lang="en-US" altLang="zh-CN" sz="2400" dirty="0"/>
              <a:t>(A Mathematical Theory of Communication ,1948)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4E4B3B3-10D1-4AB4-B4EB-B88684F4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0" y="1281461"/>
            <a:ext cx="3588026" cy="45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1048646" name="流程图: 数据 24"/>
          <p:cNvSpPr>
            <a:spLocks noChangeArrowheads="1"/>
          </p:cNvSpPr>
          <p:nvPr/>
        </p:nvSpPr>
        <p:spPr bwMode="auto">
          <a:xfrm>
            <a:off x="7088823" y="2257425"/>
            <a:ext cx="3176587" cy="635000"/>
          </a:xfrm>
          <a:prstGeom prst="flowChartInputOutput">
            <a:avLst/>
          </a:prstGeom>
          <a:solidFill>
            <a:srgbClr val="40937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0" name="组合 27"/>
          <p:cNvGrpSpPr/>
          <p:nvPr/>
        </p:nvGrpSpPr>
        <p:grpSpPr bwMode="auto">
          <a:xfrm>
            <a:off x="2005648" y="4373563"/>
            <a:ext cx="3176587" cy="636587"/>
            <a:chOff x="0" y="0"/>
            <a:chExt cx="3176332" cy="635266"/>
          </a:xfrm>
        </p:grpSpPr>
        <p:sp>
          <p:nvSpPr>
            <p:cNvPr id="1048649" name="流程图: 数据 28"/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650" name="文本框 29"/>
            <p:cNvSpPr txBox="1">
              <a:spLocks noChangeArrowheads="1"/>
            </p:cNvSpPr>
            <p:nvPr/>
          </p:nvSpPr>
          <p:spPr bwMode="auto">
            <a:xfrm>
              <a:off x="1191253" y="88364"/>
              <a:ext cx="793686" cy="4594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引入</a:t>
              </a:r>
            </a:p>
          </p:txBody>
        </p:sp>
      </p:grpSp>
      <p:sp>
        <p:nvSpPr>
          <p:cNvPr id="1048645" name="流程图: 数据 23"/>
          <p:cNvSpPr>
            <a:spLocks noChangeArrowheads="1"/>
          </p:cNvSpPr>
          <p:nvPr/>
        </p:nvSpPr>
        <p:spPr bwMode="auto">
          <a:xfrm>
            <a:off x="4547235" y="3314700"/>
            <a:ext cx="3176588" cy="636588"/>
          </a:xfrm>
          <a:prstGeom prst="flowChartInputOutput">
            <a:avLst/>
          </a:prstGeom>
          <a:solidFill>
            <a:srgbClr val="40937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1" name="组合 30"/>
          <p:cNvGrpSpPr/>
          <p:nvPr/>
        </p:nvGrpSpPr>
        <p:grpSpPr bwMode="auto">
          <a:xfrm>
            <a:off x="4547235" y="3402966"/>
            <a:ext cx="2333227" cy="1607184"/>
            <a:chOff x="0" y="-60938"/>
            <a:chExt cx="2332565" cy="1606627"/>
          </a:xfrm>
        </p:grpSpPr>
        <p:sp>
          <p:nvSpPr>
            <p:cNvPr id="1048651" name="矩形 12"/>
            <p:cNvSpPr/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2968955 w 432000"/>
                <a:gd name="T1" fmla="*/ 0 h 720080"/>
                <a:gd name="T2" fmla="*/ 2968955 w 432000"/>
                <a:gd name="T3" fmla="*/ 2968962 h 720080"/>
                <a:gd name="T4" fmla="*/ 2968955 w 432000"/>
                <a:gd name="T5" fmla="*/ 4948821 h 720080"/>
                <a:gd name="T6" fmla="*/ 0 w 432000"/>
                <a:gd name="T7" fmla="*/ 4948821 h 720080"/>
                <a:gd name="T8" fmla="*/ 0 w 432000"/>
                <a:gd name="T9" fmla="*/ 2968962 h 720080"/>
                <a:gd name="T10" fmla="*/ 2968955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8652" name="文本框 32"/>
            <p:cNvSpPr txBox="1">
              <a:spLocks noChangeArrowheads="1"/>
            </p:cNvSpPr>
            <p:nvPr/>
          </p:nvSpPr>
          <p:spPr bwMode="auto">
            <a:xfrm>
              <a:off x="843277" y="-60938"/>
              <a:ext cx="1489288" cy="460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编码</a:t>
              </a:r>
              <a:r>
                <a:rPr lang="en-US" altLang="zh-CN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解码</a:t>
              </a:r>
            </a:p>
          </p:txBody>
        </p:sp>
      </p:grpSp>
      <p:grpSp>
        <p:nvGrpSpPr>
          <p:cNvPr id="172" name="组合 33"/>
          <p:cNvGrpSpPr/>
          <p:nvPr/>
        </p:nvGrpSpPr>
        <p:grpSpPr bwMode="auto">
          <a:xfrm>
            <a:off x="7088823" y="2344419"/>
            <a:ext cx="1985490" cy="1606869"/>
            <a:chOff x="0" y="-55878"/>
            <a:chExt cx="1986228" cy="1606796"/>
          </a:xfrm>
        </p:grpSpPr>
        <p:sp>
          <p:nvSpPr>
            <p:cNvPr id="1048653" name="矩形 12"/>
            <p:cNvSpPr/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2968955 w 432000"/>
                <a:gd name="T1" fmla="*/ 0 h 720080"/>
                <a:gd name="T2" fmla="*/ 2968955 w 432000"/>
                <a:gd name="T3" fmla="*/ 2968962 h 720080"/>
                <a:gd name="T4" fmla="*/ 2968955 w 432000"/>
                <a:gd name="T5" fmla="*/ 4948821 h 720080"/>
                <a:gd name="T6" fmla="*/ 0 w 432000"/>
                <a:gd name="T7" fmla="*/ 4948821 h 720080"/>
                <a:gd name="T8" fmla="*/ 0 w 432000"/>
                <a:gd name="T9" fmla="*/ 2968962 h 720080"/>
                <a:gd name="T10" fmla="*/ 2968955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8654" name="文本框 35"/>
            <p:cNvSpPr txBox="1">
              <a:spLocks noChangeArrowheads="1"/>
            </p:cNvSpPr>
            <p:nvPr/>
          </p:nvSpPr>
          <p:spPr bwMode="auto">
            <a:xfrm>
              <a:off x="1192183" y="-55878"/>
              <a:ext cx="794045" cy="4603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噪音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821" y="488356"/>
            <a:ext cx="11239500" cy="169664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33713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373388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什么是信息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61E9A51-AE04-4845-AAD9-DC0E6D54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110099"/>
            <a:ext cx="5741191" cy="26338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6D79EC-D08E-4EE8-8DA9-54819E4748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" b="16955"/>
          <a:stretch/>
        </p:blipFill>
        <p:spPr>
          <a:xfrm>
            <a:off x="830333" y="4137876"/>
            <a:ext cx="5123622" cy="2405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59951AB-CC47-4981-8859-26D6489E9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5" y="1110099"/>
            <a:ext cx="3120269" cy="53414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858E1D6-8D8D-4850-BE00-9E48C4181441}"/>
              </a:ext>
            </a:extLst>
          </p:cNvPr>
          <p:cNvSpPr/>
          <p:nvPr/>
        </p:nvSpPr>
        <p:spPr>
          <a:xfrm>
            <a:off x="10279441" y="2142387"/>
            <a:ext cx="156966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图像？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音频？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文字？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404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65162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04837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信息量的数学性质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37BF4626-E745-462D-A674-FF1D9DA3FADF}"/>
                  </a:ext>
                </a:extLst>
              </p:cNvPr>
              <p:cNvSpPr/>
              <p:nvPr/>
            </p:nvSpPr>
            <p:spPr>
              <a:xfrm>
                <a:off x="2922103" y="1600203"/>
                <a:ext cx="10495722" cy="344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en-US" altLang="zh-CN" dirty="0"/>
              </a:p>
              <a:p>
                <a:pPr marL="342900" lvl="0" indent="-3429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和事件具体的内容或意义无关，只和其发生的概率有关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lvl="0" indent="-342900">
                  <a:buAutoNum type="arabicParenBoth"/>
                </a:pPr>
                <a:endParaRPr lang="en-US" altLang="zh-CN" sz="2000" dirty="0"/>
              </a:p>
              <a:p>
                <a:pPr marL="342900" lvl="0" indent="-342900">
                  <a:buAutoNum type="arabicParenBoth"/>
                </a:pPr>
                <a:endParaRPr lang="zh-CN" altLang="zh-CN" sz="2000" dirty="0"/>
              </a:p>
              <a:p>
                <a:pPr lvl="0"/>
                <a:r>
                  <a:rPr lang="en-US" altLang="zh-CN" sz="2000" dirty="0"/>
                  <a:t>(2)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和事件发生的概率负相关，即</a:t>
                </a:r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是关于事件概率</a:t>
                </a:r>
                <a:r>
                  <a:rPr lang="en-US" altLang="zh-CN" sz="2000" dirty="0"/>
                  <a:t> P </a:t>
                </a:r>
                <a:r>
                  <a:rPr lang="zh-CN" altLang="zh-CN" sz="2000" dirty="0"/>
                  <a:t>的减函数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0"/>
                <a:endParaRPr lang="en-US" altLang="zh-CN" sz="2000" dirty="0"/>
              </a:p>
              <a:p>
                <a:pPr lvl="0"/>
                <a:endParaRPr lang="zh-CN" altLang="zh-CN" sz="2000" dirty="0"/>
              </a:p>
              <a:p>
                <a:pPr lvl="0"/>
                <a:r>
                  <a:rPr lang="en-US" altLang="zh-CN" sz="2000" dirty="0"/>
                  <a:t>(3)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 </a:t>
                </a:r>
                <a:r>
                  <a:rPr lang="zh-CN" altLang="zh-CN" sz="2000" dirty="0"/>
                  <a:t>是关于事件概率</a:t>
                </a:r>
                <a:r>
                  <a:rPr lang="en-US" altLang="zh-CN" sz="2000" dirty="0"/>
                  <a:t>P</a:t>
                </a:r>
                <a:r>
                  <a:rPr lang="zh-CN" altLang="zh-CN" sz="2000" dirty="0"/>
                  <a:t>的连续函数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0"/>
                <a:endParaRPr lang="en-US" altLang="zh-CN" sz="2000" dirty="0"/>
              </a:p>
              <a:p>
                <a:pPr lvl="0"/>
                <a:endParaRPr lang="zh-CN" altLang="zh-CN" sz="2000" dirty="0"/>
              </a:p>
              <a:p>
                <a:r>
                  <a:rPr lang="en-US" altLang="zh-CN" sz="2000" dirty="0"/>
                  <a:t>(4)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000" dirty="0"/>
                  <a:t>) =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) +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zh-CN" sz="2000" dirty="0"/>
                  <a:t>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:r>
                  <a:rPr lang="zh-CN" altLang="zh-CN" sz="2000" dirty="0"/>
                  <a:t>两个独立信源发出信号</a:t>
                </a:r>
                <a:r>
                  <a:rPr lang="en-US" altLang="zh-CN" sz="2000" dirty="0"/>
                  <a:t>X</a:t>
                </a:r>
                <a:r>
                  <a:rPr lang="zh-CN" altLang="zh-CN" sz="2000" dirty="0"/>
                  <a:t>、</a:t>
                </a:r>
                <a:r>
                  <a:rPr lang="en-US" altLang="zh-CN" sz="2000" dirty="0"/>
                  <a:t>Y</a:t>
                </a:r>
                <a:r>
                  <a:rPr lang="zh-CN" altLang="zh-CN" sz="2000" dirty="0"/>
                  <a:t>的概率。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BF4626-E745-462D-A674-FF1D9DA3F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03" y="1600203"/>
                <a:ext cx="10495722" cy="3447098"/>
              </a:xfrm>
              <a:prstGeom prst="rect">
                <a:avLst/>
              </a:prstGeom>
              <a:blipFill>
                <a:blip r:embed="rId3"/>
                <a:stretch>
                  <a:fillRect l="-581" b="-2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3119D7D-63CE-45AD-843D-4E8D7A846718}"/>
              </a:ext>
            </a:extLst>
          </p:cNvPr>
          <p:cNvGrpSpPr/>
          <p:nvPr/>
        </p:nvGrpSpPr>
        <p:grpSpPr>
          <a:xfrm>
            <a:off x="602462" y="1764621"/>
            <a:ext cx="2132013" cy="648000"/>
            <a:chOff x="561975" y="1669775"/>
            <a:chExt cx="2132013" cy="648000"/>
          </a:xfrm>
        </p:grpSpPr>
        <p:sp>
          <p:nvSpPr>
            <p:cNvPr id="9" name="任意多边形 9">
              <a:extLst>
                <a:ext uri="{FF2B5EF4-FFF2-40B4-BE49-F238E27FC236}">
                  <a16:creationId xmlns:a16="http://schemas.microsoft.com/office/drawing/2014/main" xmlns="" id="{893674D4-BDBF-4E2A-AB24-C98C56A93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166977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2 h 852826"/>
                <a:gd name="T8" fmla="*/ 0 w 2132065"/>
                <a:gd name="T9" fmla="*/ 851132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xmlns="" id="{F10B8019-B005-49C8-A9E1-EEB5D27FD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124" y="1793720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独立性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EC1DE93-AFFF-44FA-98EA-A22C42775B07}"/>
              </a:ext>
            </a:extLst>
          </p:cNvPr>
          <p:cNvGrpSpPr/>
          <p:nvPr/>
        </p:nvGrpSpPr>
        <p:grpSpPr>
          <a:xfrm>
            <a:off x="561975" y="2641325"/>
            <a:ext cx="2132013" cy="648000"/>
            <a:chOff x="561975" y="2641325"/>
            <a:chExt cx="2132013" cy="648000"/>
          </a:xfrm>
        </p:grpSpPr>
        <p:sp>
          <p:nvSpPr>
            <p:cNvPr id="10" name="任意多边形 12">
              <a:extLst>
                <a:ext uri="{FF2B5EF4-FFF2-40B4-BE49-F238E27FC236}">
                  <a16:creationId xmlns:a16="http://schemas.microsoft.com/office/drawing/2014/main" xmlns="" id="{3896964E-1B97-4D25-AE25-B2CBC8395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264132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2 h 852826"/>
                <a:gd name="T8" fmla="*/ 0 w 2132065"/>
                <a:gd name="T9" fmla="*/ 851132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xmlns="" id="{EA982483-EA26-453F-B3B4-FC201D7EA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355" y="2780947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单调性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410823B-F5D0-4EDB-B1F6-7B8ED0AE3EC7}"/>
              </a:ext>
            </a:extLst>
          </p:cNvPr>
          <p:cNvGrpSpPr/>
          <p:nvPr/>
        </p:nvGrpSpPr>
        <p:grpSpPr>
          <a:xfrm>
            <a:off x="561975" y="3612875"/>
            <a:ext cx="2132013" cy="648000"/>
            <a:chOff x="561975" y="3612875"/>
            <a:chExt cx="2132013" cy="648000"/>
          </a:xfrm>
        </p:grpSpPr>
        <p:sp>
          <p:nvSpPr>
            <p:cNvPr id="11" name="任意多边形 15">
              <a:extLst>
                <a:ext uri="{FF2B5EF4-FFF2-40B4-BE49-F238E27FC236}">
                  <a16:creationId xmlns:a16="http://schemas.microsoft.com/office/drawing/2014/main" xmlns="" id="{000C9904-B06B-4704-8A58-163CB6DE9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361287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7 h 852826"/>
                <a:gd name="T8" fmla="*/ 0 w 2132065"/>
                <a:gd name="T9" fmla="*/ 851137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 dirty="0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xmlns="" id="{C4E81796-003D-4E0C-878E-2EB2AC61D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171" y="3735563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连续性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033A011-9052-4498-8504-7D597F4717FD}"/>
              </a:ext>
            </a:extLst>
          </p:cNvPr>
          <p:cNvGrpSpPr/>
          <p:nvPr/>
        </p:nvGrpSpPr>
        <p:grpSpPr>
          <a:xfrm>
            <a:off x="596421" y="4584421"/>
            <a:ext cx="2132013" cy="596840"/>
            <a:chOff x="561975" y="4564992"/>
            <a:chExt cx="2132013" cy="738488"/>
          </a:xfrm>
        </p:grpSpPr>
        <p:sp>
          <p:nvSpPr>
            <p:cNvPr id="12" name="任意多边形 18">
              <a:extLst>
                <a:ext uri="{FF2B5EF4-FFF2-40B4-BE49-F238E27FC236}">
                  <a16:creationId xmlns:a16="http://schemas.microsoft.com/office/drawing/2014/main" xmlns="" id="{86A2C0B9-8284-44FF-B0D0-139EEBA7E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4564992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7 h 852826"/>
                <a:gd name="T8" fmla="*/ 0 w 2132065"/>
                <a:gd name="T9" fmla="*/ 851137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xmlns="" id="{4BC97E03-51A1-4C3C-ADBE-5B5107744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124" y="4655479"/>
              <a:ext cx="1001713" cy="64800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可加性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589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39092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信息量与信息熵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4ED39168-7A58-46FA-8751-C8425A454DE5}"/>
              </a:ext>
            </a:extLst>
          </p:cNvPr>
          <p:cNvGrpSpPr/>
          <p:nvPr/>
        </p:nvGrpSpPr>
        <p:grpSpPr>
          <a:xfrm>
            <a:off x="6805572" y="1496425"/>
            <a:ext cx="6213614" cy="3507133"/>
            <a:chOff x="6805572" y="1496425"/>
            <a:chExt cx="6213614" cy="350713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366DAAEA-A988-49A6-9831-5CB64DAF70DA}"/>
                </a:ext>
              </a:extLst>
            </p:cNvPr>
            <p:cNvSpPr txBox="1"/>
            <p:nvPr/>
          </p:nvSpPr>
          <p:spPr>
            <a:xfrm>
              <a:off x="6805572" y="2325902"/>
              <a:ext cx="621361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/>
                <a:t>信息量的期望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分配信源的容量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计算传输速率，达到无损传输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带宽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375596FE-73C8-45AC-945E-0E8695E5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983" y="1496425"/>
              <a:ext cx="2934109" cy="70494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002A919-C2AB-4FCB-9AD1-79D43D00B01D}"/>
              </a:ext>
            </a:extLst>
          </p:cNvPr>
          <p:cNvGrpSpPr/>
          <p:nvPr/>
        </p:nvGrpSpPr>
        <p:grpSpPr>
          <a:xfrm>
            <a:off x="1024314" y="1470992"/>
            <a:ext cx="4882845" cy="3420355"/>
            <a:chOff x="1024314" y="1470992"/>
            <a:chExt cx="4882845" cy="34203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94252FE8-4B10-488F-8D9B-7765E25F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16" y="1470992"/>
              <a:ext cx="2942599" cy="55703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BD7A9F62-F440-4EE1-83A2-8D058FEF8925}"/>
                </a:ext>
              </a:extLst>
            </p:cNvPr>
            <p:cNvSpPr txBox="1"/>
            <p:nvPr/>
          </p:nvSpPr>
          <p:spPr>
            <a:xfrm>
              <a:off x="1024314" y="2306024"/>
              <a:ext cx="488284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K </a:t>
              </a:r>
              <a:r>
                <a:rPr lang="zh-CN" altLang="en-US" sz="2400" dirty="0"/>
                <a:t>为</a:t>
              </a:r>
              <a:r>
                <a:rPr lang="zh-CN" altLang="zh-CN" sz="2400" dirty="0"/>
                <a:t>系数，可以令</a:t>
              </a:r>
              <a:r>
                <a:rPr lang="en-US" altLang="zh-CN" sz="2400" dirty="0"/>
                <a:t>K=1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P </a:t>
              </a:r>
              <a:r>
                <a:rPr lang="zh-CN" altLang="en-US" sz="2400" dirty="0"/>
                <a:t>为事件概率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对数底数为编码的进制数，</a:t>
              </a:r>
              <a:endParaRPr lang="en-US" altLang="zh-CN" sz="2400" dirty="0"/>
            </a:p>
            <a:p>
              <a:r>
                <a:rPr lang="zh-CN" altLang="en-US" sz="2400" dirty="0"/>
                <a:t>当</a:t>
              </a:r>
              <a:r>
                <a:rPr lang="zh-CN" altLang="zh-CN" sz="2400" dirty="0"/>
                <a:t>对数底数为</a:t>
              </a:r>
              <a:r>
                <a:rPr lang="en-US" altLang="zh-CN" sz="2400" dirty="0"/>
                <a:t>2</a:t>
              </a:r>
              <a:r>
                <a:rPr lang="zh-CN" altLang="zh-CN" sz="2400" dirty="0"/>
                <a:t>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/>
                <a:t>(p)</a:t>
              </a:r>
              <a:r>
                <a:rPr lang="zh-CN" altLang="zh-CN" sz="2400" dirty="0"/>
                <a:t>的单位</a:t>
              </a:r>
              <a:r>
                <a:rPr lang="zh-CN" altLang="en-US" sz="2400" dirty="0"/>
                <a:t>为</a:t>
              </a:r>
              <a:r>
                <a:rPr lang="en-US" altLang="zh-CN" sz="2400" dirty="0"/>
                <a:t>bit</a:t>
              </a:r>
              <a:endParaRPr lang="zh-CN" altLang="zh-CN" sz="2400" dirty="0"/>
            </a:p>
            <a:p>
              <a:endParaRPr lang="zh-CN" altLang="en-US" dirty="0"/>
            </a:p>
          </p:txBody>
        </p:sp>
      </p:grpSp>
      <p:grpSp>
        <p:nvGrpSpPr>
          <p:cNvPr id="13" name="组合 2">
            <a:extLst>
              <a:ext uri="{FF2B5EF4-FFF2-40B4-BE49-F238E27FC236}">
                <a16:creationId xmlns:a16="http://schemas.microsoft.com/office/drawing/2014/main" xmlns="" id="{83C8BB2F-55CF-4C2A-AC3F-80DD9E5C3B3D}"/>
              </a:ext>
            </a:extLst>
          </p:cNvPr>
          <p:cNvGrpSpPr/>
          <p:nvPr/>
        </p:nvGrpSpPr>
        <p:grpSpPr bwMode="auto">
          <a:xfrm>
            <a:off x="0" y="497834"/>
            <a:ext cx="457200" cy="342900"/>
            <a:chOff x="0" y="0"/>
            <a:chExt cx="457201" cy="285750"/>
          </a:xfrm>
        </p:grpSpPr>
        <p:sp>
          <p:nvSpPr>
            <p:cNvPr id="14" name="矩形 3">
              <a:extLst>
                <a:ext uri="{FF2B5EF4-FFF2-40B4-BE49-F238E27FC236}">
                  <a16:creationId xmlns:a16="http://schemas.microsoft.com/office/drawing/2014/main" xmlns="" id="{CF83B23D-2702-419E-A972-56D29688E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矩形 4">
              <a:extLst>
                <a:ext uri="{FF2B5EF4-FFF2-40B4-BE49-F238E27FC236}">
                  <a16:creationId xmlns:a16="http://schemas.microsoft.com/office/drawing/2014/main" xmlns="" id="{4ACEFFFE-3D7E-4AC8-A076-B9AD07DF3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5">
            <a:extLst>
              <a:ext uri="{FF2B5EF4-FFF2-40B4-BE49-F238E27FC236}">
                <a16:creationId xmlns:a16="http://schemas.microsoft.com/office/drawing/2014/main" xmlns="" id="{83853114-084E-4BEB-9C4C-1CE60EA53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437509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信息量与信息熵</a:t>
            </a:r>
          </a:p>
        </p:txBody>
      </p:sp>
    </p:spTree>
    <p:extLst>
      <p:ext uri="{BB962C8B-B14F-4D97-AF65-F5344CB8AC3E}">
        <p14:creationId xmlns:p14="http://schemas.microsoft.com/office/powerpoint/2010/main" val="2998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39092"/>
            <a:ext cx="317513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其他成就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3E40B39-A3F8-403F-BD12-5975FE0E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5" y="1773725"/>
            <a:ext cx="5976041" cy="2351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FB78930-E5C0-49DE-B765-81725C33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8" y="1773725"/>
            <a:ext cx="4762500" cy="2876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37C3F95-B24D-4E4F-9831-7A2EE8E83C6A}"/>
              </a:ext>
            </a:extLst>
          </p:cNvPr>
          <p:cNvSpPr txBox="1"/>
          <p:nvPr/>
        </p:nvSpPr>
        <p:spPr>
          <a:xfrm>
            <a:off x="2467596" y="4876104"/>
            <a:ext cx="184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通信系统模型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830471D-9128-47FC-9634-291EF24406CC}"/>
              </a:ext>
            </a:extLst>
          </p:cNvPr>
          <p:cNvSpPr txBox="1"/>
          <p:nvPr/>
        </p:nvSpPr>
        <p:spPr>
          <a:xfrm>
            <a:off x="8840542" y="4876104"/>
            <a:ext cx="1567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香农极限</a:t>
            </a:r>
          </a:p>
        </p:txBody>
      </p:sp>
    </p:spTree>
    <p:extLst>
      <p:ext uri="{BB962C8B-B14F-4D97-AF65-F5344CB8AC3E}">
        <p14:creationId xmlns:p14="http://schemas.microsoft.com/office/powerpoint/2010/main" val="3628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299104"/>
            <a:ext cx="9650019" cy="65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-5383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56592" y="439092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AF73059-A52B-4FE3-A034-C9D25F101037}"/>
              </a:ext>
            </a:extLst>
          </p:cNvPr>
          <p:cNvSpPr txBox="1"/>
          <p:nvPr/>
        </p:nvSpPr>
        <p:spPr>
          <a:xfrm>
            <a:off x="556592" y="1580322"/>
            <a:ext cx="111285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Shannon, C.E. (1948), A Mathematical Theory of Communication.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Bell System Technical Journal,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27: 8-9.</a:t>
            </a: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Gleick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J.(2011), The Information: A History, A Theory, A Flood.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Information Theory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57(9): 6332-6333.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400" dirty="0"/>
              <a:t>常宏宇</a:t>
            </a:r>
            <a:r>
              <a:rPr lang="en-US" altLang="zh-CN" sz="2400" dirty="0">
                <a:latin typeface="+mn-ea"/>
                <a:ea typeface="+mn-ea"/>
              </a:rPr>
              <a:t>.(2005).</a:t>
            </a:r>
            <a:r>
              <a:rPr lang="zh-CN" altLang="en-US" sz="2400" dirty="0"/>
              <a:t>信息量和熵的关系</a:t>
            </a:r>
            <a:r>
              <a:rPr lang="en-US" altLang="zh-CN" sz="2400" dirty="0"/>
              <a:t>. </a:t>
            </a:r>
            <a:r>
              <a:rPr lang="zh-CN" altLang="en-US" sz="2400" i="1" dirty="0"/>
              <a:t>数学的实践与认识</a:t>
            </a:r>
            <a:r>
              <a:rPr lang="en-US" altLang="zh-CN" sz="2400" i="1" dirty="0"/>
              <a:t>,</a:t>
            </a:r>
            <a:r>
              <a:rPr lang="zh-CN" altLang="en-US" sz="2400" dirty="0"/>
              <a:t> </a:t>
            </a:r>
            <a:r>
              <a:rPr lang="en-US" altLang="zh-CN" sz="2400" i="1" dirty="0"/>
              <a:t>35</a:t>
            </a:r>
            <a:r>
              <a:rPr lang="en-US" altLang="zh-CN" sz="2400" dirty="0"/>
              <a:t>(5), 137-140.</a:t>
            </a: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400" dirty="0"/>
              <a:t>徐金暐</a:t>
            </a:r>
            <a:r>
              <a:rPr lang="en-US" altLang="zh-CN" sz="2400" dirty="0">
                <a:latin typeface="+mn-ea"/>
                <a:ea typeface="+mn-ea"/>
              </a:rPr>
              <a:t>.(2017).</a:t>
            </a:r>
            <a:r>
              <a:rPr lang="zh-CN" altLang="en-US" sz="2400" dirty="0"/>
              <a:t>现代信息论应用与发展</a:t>
            </a:r>
            <a:r>
              <a:rPr lang="en-US" altLang="zh-CN" sz="2400" dirty="0"/>
              <a:t>.</a:t>
            </a:r>
            <a:r>
              <a:rPr lang="zh-CN" altLang="en-US" sz="2400" i="1" dirty="0"/>
              <a:t>电信快报</a:t>
            </a:r>
            <a:r>
              <a:rPr lang="en-US" altLang="zh-CN" sz="2400" i="1" dirty="0"/>
              <a:t>:</a:t>
            </a:r>
            <a:r>
              <a:rPr lang="zh-CN" altLang="en-US" sz="2400" i="1" dirty="0"/>
              <a:t>网络与通信</a:t>
            </a:r>
            <a:r>
              <a:rPr lang="en-US" altLang="zh-CN" sz="2400" dirty="0"/>
              <a:t>, 5, 42-44.</a:t>
            </a:r>
          </a:p>
          <a:p>
            <a:endParaRPr lang="en-US" altLang="zh-CN" sz="2400" dirty="0"/>
          </a:p>
          <a:p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1G-5G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204244"/>
            <a:ext cx="8128000" cy="3594100"/>
          </a:xfrm>
        </p:spPr>
      </p:pic>
    </p:spTree>
    <p:extLst>
      <p:ext uri="{BB962C8B-B14F-4D97-AF65-F5344CB8AC3E}">
        <p14:creationId xmlns:p14="http://schemas.microsoft.com/office/powerpoint/2010/main" val="209048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1G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42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28" y="547164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G</a:t>
            </a:r>
            <a:r>
              <a:rPr kumimoji="1" lang="zh-CN" altLang="en-US" dirty="0"/>
              <a:t>是什么？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1380" y="2243805"/>
            <a:ext cx="31050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是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generation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380" y="3612151"/>
            <a:ext cx="59423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就是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第一代移动通讯技术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1053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717" y="274209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1G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1821" y="1704110"/>
            <a:ext cx="369331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1986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年，在芝加哥诞生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1821" y="2682605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模拟信号传输</a:t>
            </a:r>
          </a:p>
        </p:txBody>
      </p:sp>
      <p:cxnSp>
        <p:nvCxnSpPr>
          <p:cNvPr id="6" name="直线箭头连接符 5"/>
          <p:cNvCxnSpPr>
            <a:stCxn id="4" idx="3"/>
            <a:endCxn id="9" idx="1"/>
          </p:cNvCxnSpPr>
          <p:nvPr/>
        </p:nvCxnSpPr>
        <p:spPr>
          <a:xfrm>
            <a:off x="3348849" y="2949345"/>
            <a:ext cx="871774" cy="0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4220623" y="2682605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容量有限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91821" y="3927839"/>
            <a:ext cx="58477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语音传输，语音品质低、讯号不稳定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91821" y="5173071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覆盖范围不全面</a:t>
            </a:r>
          </a:p>
        </p:txBody>
      </p:sp>
    </p:spTree>
    <p:extLst>
      <p:ext uri="{BB962C8B-B14F-4D97-AF65-F5344CB8AC3E}">
        <p14:creationId xmlns:p14="http://schemas.microsoft.com/office/powerpoint/2010/main" val="6244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093" y="1689101"/>
            <a:ext cx="10127207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烽火台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旗语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信号灯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光电话 </a:t>
            </a:r>
            <a:r>
              <a:rPr lang="zh-CN" altLang="en-US" sz="2800">
                <a:sym typeface="+mn-ea"/>
                <a:hlinkClick r:id="rId3" invalidUrl="https://www.youtube.com/watch?v=17jED0zmR48&#13;" action="ppaction://hlinkfile"/>
              </a:rPr>
              <a:t>https://www.youtube.com/watch?v=17jED0zmR48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zh-CN" altLang="en-US" sz="2800"/>
          </a:p>
          <a:p>
            <a:pPr marL="514350" indent="-514350"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800">
                <a:sym typeface="+mn-ea"/>
              </a:rPr>
              <a:t>利用光来携带讯息（利用电子仪器传收或以肉眼直接观察光）</a:t>
            </a:r>
            <a:endParaRPr lang="zh-CN" altLang="en-US" sz="2800"/>
          </a:p>
          <a:p>
            <a:pPr indent="0">
              <a:buFont typeface="Wingdings" panose="05000000000000000000" pitchFamily="2" charset="2"/>
              <a:buNone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什么是光通信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37481" y="934122"/>
            <a:ext cx="148758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标准多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7481" y="2285251"/>
            <a:ext cx="32653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——AMPS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7481" y="3382398"/>
            <a:ext cx="31257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英国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——TACS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7481" y="4479545"/>
            <a:ext cx="3050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北欧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——NMT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6269" y="3382398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地区性明显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5770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1" y="383391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2G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41946" y="2080032"/>
            <a:ext cx="47192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1991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年，芬兰率先开始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1946" y="3254242"/>
            <a:ext cx="84542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数字信号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传输速度达到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9.6-14.4kbit/s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1946" y="4428452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可以发短信</a:t>
            </a:r>
          </a:p>
        </p:txBody>
      </p:sp>
    </p:spTree>
    <p:extLst>
      <p:ext uri="{BB962C8B-B14F-4D97-AF65-F5344CB8AC3E}">
        <p14:creationId xmlns:p14="http://schemas.microsoft.com/office/powerpoint/2010/main" val="1218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786" y="292189"/>
            <a:ext cx="11239500" cy="1696641"/>
          </a:xfrm>
        </p:spPr>
        <p:txBody>
          <a:bodyPr/>
          <a:lstStyle/>
          <a:p>
            <a:r>
              <a:rPr kumimoji="1" lang="zh-CN" altLang="en-US" dirty="0"/>
              <a:t>标准？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41947" y="1988830"/>
            <a:ext cx="34288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4634" y="1988830"/>
            <a:ext cx="297998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——GSM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24874" y="4482541"/>
            <a:ext cx="11333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GSM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5858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842" y="301504"/>
            <a:ext cx="11239500" cy="1696641"/>
          </a:xfrm>
        </p:spPr>
        <p:txBody>
          <a:bodyPr/>
          <a:lstStyle/>
          <a:p>
            <a:r>
              <a:rPr kumimoji="1" lang="en-US" altLang="zh-CN"/>
              <a:t>3G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47164" y="2380786"/>
            <a:ext cx="4837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传输速度可达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384kbit/s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7164" y="3527198"/>
            <a:ext cx="65659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浏览网页、收发</a:t>
            </a: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邮件、视频通话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8101" y="5192224"/>
            <a:ext cx="33342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移动多媒体时代</a:t>
            </a:r>
          </a:p>
        </p:txBody>
      </p:sp>
    </p:spTree>
    <p:extLst>
      <p:ext uri="{BB962C8B-B14F-4D97-AF65-F5344CB8AC3E}">
        <p14:creationId xmlns:p14="http://schemas.microsoft.com/office/powerpoint/2010/main" val="14920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547" y="287857"/>
            <a:ext cx="11239500" cy="1696641"/>
          </a:xfrm>
        </p:spPr>
        <p:txBody>
          <a:bodyPr/>
          <a:lstStyle/>
          <a:p>
            <a:r>
              <a:rPr kumimoji="1" lang="en-US" altLang="zh-CN"/>
              <a:t>3GPP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87857" y="1928912"/>
            <a:ext cx="56425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欧洲与日本等国家联合成立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87857" y="3106117"/>
            <a:ext cx="299440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为制定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3G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标准</a:t>
            </a:r>
          </a:p>
        </p:txBody>
      </p:sp>
    </p:spTree>
    <p:extLst>
      <p:ext uri="{BB962C8B-B14F-4D97-AF65-F5344CB8AC3E}">
        <p14:creationId xmlns:p14="http://schemas.microsoft.com/office/powerpoint/2010/main" val="5108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955" y="397039"/>
            <a:ext cx="11239500" cy="1696641"/>
          </a:xfrm>
        </p:spPr>
        <p:txBody>
          <a:bodyPr/>
          <a:lstStyle/>
          <a:p>
            <a:r>
              <a:rPr kumimoji="1" lang="zh-CN" altLang="en-US" dirty="0"/>
              <a:t>国际电信联盟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60311" y="1763888"/>
            <a:ext cx="43521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——CDMA2000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311" y="2903727"/>
            <a:ext cx="38904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——WCDMA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0311" y="4043566"/>
            <a:ext cx="44643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中国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——TD-SCDMA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741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74" y="233266"/>
            <a:ext cx="11239500" cy="1696641"/>
          </a:xfrm>
        </p:spPr>
        <p:txBody>
          <a:bodyPr/>
          <a:lstStyle/>
          <a:p>
            <a:r>
              <a:rPr kumimoji="1" lang="en-US" altLang="zh-CN"/>
              <a:t>4G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46914" y="1929907"/>
            <a:ext cx="81656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网速极大提升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——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理论速度可达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1Gbit/s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6914" y="3445310"/>
            <a:ext cx="77200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高清电影   视频直播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  </a:t>
            </a: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移动支付等应用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56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73" y="533517"/>
            <a:ext cx="11239500" cy="1696641"/>
          </a:xfrm>
        </p:spPr>
        <p:txBody>
          <a:bodyPr/>
          <a:lstStyle/>
          <a:p>
            <a:r>
              <a:rPr kumimoji="1" lang="zh-CN" altLang="en-US"/>
              <a:t>标准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3767" y="2449024"/>
            <a:ext cx="17087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TD-LTE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3767" y="4127699"/>
            <a:ext cx="20405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FDD-LTE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0987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898" y="642699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5G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37732" y="2571855"/>
            <a:ext cx="51648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理论下行速度为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10Gbit/s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2824" y="4373359"/>
            <a:ext cx="55396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Vr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技术   无人驾驶    物联网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267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955" y="465278"/>
            <a:ext cx="11239500" cy="1696641"/>
          </a:xfrm>
        </p:spPr>
        <p:txBody>
          <a:bodyPr/>
          <a:lstStyle/>
          <a:p>
            <a:r>
              <a:rPr kumimoji="1" lang="zh-CN" altLang="en-US"/>
              <a:t>标准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85075" y="1833624"/>
            <a:ext cx="216726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3GPP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会议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9116" y="2731584"/>
            <a:ext cx="2872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中国华为主导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Polar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5774" y="2731584"/>
            <a:ext cx="2872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美国高通主导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LDPC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9284" y="2731584"/>
            <a:ext cx="194925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Turbo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1373" y="4737805"/>
            <a:ext cx="47320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信源编码：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LDPC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code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信道编码：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Polar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783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78926" y="385148"/>
            <a:ext cx="8044503" cy="857250"/>
          </a:xfrm>
        </p:spPr>
        <p:txBody>
          <a:bodyPr/>
          <a:lstStyle/>
          <a:p>
            <a:r>
              <a:rPr lang="zh-CN" altLang="en-US" dirty="0"/>
              <a:t>光通信与光纤通信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9575" y="1257300"/>
            <a:ext cx="107124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光通信指的是</a:t>
            </a:r>
            <a:r>
              <a:rPr lang="zh-CN" altLang="en-US" sz="2800" b="1">
                <a:sym typeface="+mn-ea"/>
              </a:rPr>
              <a:t>一切运用光作为载体</a:t>
            </a:r>
            <a:r>
              <a:rPr lang="zh-CN" altLang="en-US" sz="2800">
                <a:sym typeface="+mn-ea"/>
              </a:rPr>
              <a:t>而传送信息的所有通信方式的总称，而不管传输所使用的媒质是什么；而光纤通信则是单纯地</a:t>
            </a:r>
            <a:r>
              <a:rPr lang="zh-CN" altLang="en-US" sz="2800" b="1">
                <a:sym typeface="+mn-ea"/>
              </a:rPr>
              <a:t>依靠光纤作为媒质</a:t>
            </a:r>
            <a:r>
              <a:rPr lang="zh-CN" altLang="en-US" sz="2800">
                <a:sym typeface="+mn-ea"/>
              </a:rPr>
              <a:t>来传送信息的通信方式。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3" name="图片 2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90" y="3469640"/>
            <a:ext cx="4046855" cy="303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00" y="1713811"/>
            <a:ext cx="3935886" cy="1466117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</p:spPr>
        <p:txBody>
          <a:bodyPr/>
          <a:lstStyle/>
          <a:p>
            <a:r>
              <a:rPr kumimoji="1" lang="en-US" altLang="zh-CN" dirty="0"/>
              <a:t>Theory could be Misleading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1618277"/>
            <a:ext cx="7584649" cy="48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3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31" y="1711558"/>
            <a:ext cx="7044519" cy="464573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</p:spPr>
        <p:txBody>
          <a:bodyPr/>
          <a:lstStyle/>
          <a:p>
            <a:r>
              <a:rPr kumimoji="1" lang="en-US" altLang="zh-CN" dirty="0"/>
              <a:t>Generations of Optical Communication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154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Brief History of Communication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137100" y="2162359"/>
            <a:ext cx="10582459" cy="1224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2880" y="3386475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1837</a:t>
            </a:r>
            <a:r>
              <a:rPr kumimoji="1" lang="zh-CN" altLang="en-US" dirty="0"/>
              <a:t> </a:t>
            </a:r>
            <a:r>
              <a:rPr kumimoji="1" lang="en-US" altLang="zh-CN" dirty="0"/>
              <a:t>Telegram</a:t>
            </a:r>
          </a:p>
          <a:p>
            <a:r>
              <a:rPr kumimoji="1" lang="en-US" altLang="zh-CN" dirty="0"/>
              <a:t>1847</a:t>
            </a:r>
            <a:r>
              <a:rPr kumimoji="1" lang="zh-CN" altLang="en-US" dirty="0"/>
              <a:t> </a:t>
            </a:r>
            <a:r>
              <a:rPr kumimoji="1" lang="en-US" altLang="zh-CN" dirty="0"/>
              <a:t>Phone/AT&amp;T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2910840" y="3386475"/>
            <a:ext cx="2278380" cy="1703685"/>
            <a:chOff x="2910840" y="3386475"/>
            <a:chExt cx="2278380" cy="1703685"/>
          </a:xfrm>
        </p:grpSpPr>
        <p:sp>
          <p:nvSpPr>
            <p:cNvPr id="8" name="文本框 7"/>
            <p:cNvSpPr txBox="1"/>
            <p:nvPr/>
          </p:nvSpPr>
          <p:spPr>
            <a:xfrm>
              <a:off x="2910840" y="3386475"/>
              <a:ext cx="2278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1949 </a:t>
              </a:r>
            </a:p>
            <a:p>
              <a:r>
                <a:rPr kumimoji="1" lang="en-US" altLang="zh-CN" dirty="0"/>
                <a:t>Mathematical Theory</a:t>
              </a:r>
              <a:endParaRPr kumimoji="1"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0840" y="4032806"/>
              <a:ext cx="873280" cy="1057354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5448300" y="3386475"/>
            <a:ext cx="2072640" cy="2114808"/>
            <a:chOff x="5448300" y="3386475"/>
            <a:chExt cx="2072640" cy="2114808"/>
          </a:xfrm>
        </p:grpSpPr>
        <p:sp>
          <p:nvSpPr>
            <p:cNvPr id="10" name="文本框 9"/>
            <p:cNvSpPr txBox="1"/>
            <p:nvPr/>
          </p:nvSpPr>
          <p:spPr>
            <a:xfrm>
              <a:off x="5448300" y="3386475"/>
              <a:ext cx="2072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1960</a:t>
              </a:r>
            </a:p>
            <a:p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LDPC: First code that reach the Shannon’s limit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4561483"/>
              <a:ext cx="1083693" cy="939800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8196173" y="3361154"/>
            <a:ext cx="2136523" cy="3003444"/>
            <a:chOff x="8196173" y="3361154"/>
            <a:chExt cx="2136523" cy="3003444"/>
          </a:xfrm>
        </p:grpSpPr>
        <p:sp>
          <p:nvSpPr>
            <p:cNvPr id="12" name="文本框 11"/>
            <p:cNvSpPr txBox="1"/>
            <p:nvPr/>
          </p:nvSpPr>
          <p:spPr>
            <a:xfrm>
              <a:off x="8196173" y="3361154"/>
              <a:ext cx="20726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2010</a:t>
              </a:r>
            </a:p>
            <a:p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Polar Code: The second code that reach the Shannon’s limit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173" y="4942840"/>
              <a:ext cx="2136523" cy="1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7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Direction of Communication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15" y="1655195"/>
            <a:ext cx="6925664" cy="52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4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/>
              <a:t> </a:t>
            </a:r>
            <a:r>
              <a:rPr lang="en-US" altLang="zh-CN" sz="4920" dirty="0"/>
              <a:t>Thanks! Any questions?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</p:spTree>
    <p:extLst>
      <p:ext uri="{BB962C8B-B14F-4D97-AF65-F5344CB8AC3E}">
        <p14:creationId xmlns:p14="http://schemas.microsoft.com/office/powerpoint/2010/main" val="3001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光纤通信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93510" y="1804670"/>
            <a:ext cx="53930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光纤通信：以光波作为信息载体，光纤为传播媒介。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优越性：传输距离长（海底电缆）；传输信息量大；通信速度快；保密性高</a:t>
            </a:r>
            <a:endParaRPr lang="zh-CN" altLang="en-US" sz="2800"/>
          </a:p>
          <a:p>
            <a:pPr marL="0" indent="0">
              <a:buFont typeface="Wingdings" panose="05000000000000000000" charset="0"/>
              <a:buNone/>
            </a:pPr>
            <a:endParaRPr lang="zh-CN" altLang="en-US" sz="28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zh-CN" sz="2800" dirty="0">
              <a:latin typeface="Palatino" charset="0"/>
              <a:ea typeface="Palatino" charset="0"/>
              <a:cs typeface="Palatino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 descr="optical-fib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715135"/>
            <a:ext cx="6249035" cy="3712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015" y="1942148"/>
            <a:ext cx="10541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发射器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48200" y="4001135"/>
            <a:ext cx="13481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接收器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>
            <a:normAutofit/>
          </a:bodyPr>
          <a:lstStyle/>
          <a:p>
            <a:r>
              <a:rPr lang="zh-CN" altLang="en-US" dirty="0"/>
              <a:t>发射器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9280" y="4305935"/>
            <a:ext cx="11113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调制器：对光源进行调制，把要发送的信息从电信号转换为光信号，并用耦合技术有效注入光纤线路。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光源：发光二极管（LED）和激光二极管（常用）发出光束。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5" y="1645920"/>
            <a:ext cx="6410325" cy="228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光纤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4195" y="4727575"/>
            <a:ext cx="110051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光纤线路：光纤是由纯石英拉制而成的高度透明的玻璃丝缆线，包含折射率略高的纤芯、折射率略低的包层和表面涂层。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光纤通信系统用光纤作为传输媒质，将光信号从光发射机传送到光接收机。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1270000"/>
            <a:ext cx="8331200" cy="326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接收器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557" y="5120632"/>
            <a:ext cx="9193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将接收到的光信号转换成电信号，并经放大和处理后恢复成发射前的电信号。</a:t>
            </a:r>
            <a:endParaRPr kumimoji="1" lang="en-US" altLang="zh-CN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1539240"/>
            <a:ext cx="8253095" cy="307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1845</Words>
  <Application>Microsoft Macintosh PowerPoint</Application>
  <PresentationFormat>宽屏</PresentationFormat>
  <Paragraphs>279</Paragraphs>
  <Slides>54</Slides>
  <Notes>32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Bodoni SvtyTwo ITC TT-Book</vt:lpstr>
      <vt:lpstr>Calibri</vt:lpstr>
      <vt:lpstr>Cambria Math</vt:lpstr>
      <vt:lpstr>Helvetica</vt:lpstr>
      <vt:lpstr>Palatino</vt:lpstr>
      <vt:lpstr>Times New Roman</vt:lpstr>
      <vt:lpstr>Wingdings</vt:lpstr>
      <vt:lpstr>Zapf Dingbats</vt:lpstr>
      <vt:lpstr>宋体</vt:lpstr>
      <vt:lpstr>微软雅黑</vt:lpstr>
      <vt:lpstr>Arial</vt:lpstr>
      <vt:lpstr>New_Template4</vt:lpstr>
      <vt:lpstr> Optical Communication System  &amp; History of Communication</vt:lpstr>
      <vt:lpstr>PowerPoint 演示文稿</vt:lpstr>
      <vt:lpstr>PowerPoint 演示文稿</vt:lpstr>
      <vt:lpstr>什么是光通信</vt:lpstr>
      <vt:lpstr>光通信与光纤通信</vt:lpstr>
      <vt:lpstr>光纤通信</vt:lpstr>
      <vt:lpstr>发射器</vt:lpstr>
      <vt:lpstr>光纤</vt:lpstr>
      <vt:lpstr>接收器</vt:lpstr>
      <vt:lpstr>PowerPoint 演示文稿</vt:lpstr>
      <vt:lpstr>PowerPoint 演示文稿</vt:lpstr>
      <vt:lpstr>什么是光通信中信息的发送和接收？</vt:lpstr>
      <vt:lpstr>信息→电信号</vt:lpstr>
      <vt:lpstr>电信号→光信号</vt:lpstr>
      <vt:lpstr>优点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1G-5G</vt:lpstr>
      <vt:lpstr>从1G到5G</vt:lpstr>
      <vt:lpstr>G是什么？</vt:lpstr>
      <vt:lpstr>1G</vt:lpstr>
      <vt:lpstr>PowerPoint 演示文稿</vt:lpstr>
      <vt:lpstr>2G</vt:lpstr>
      <vt:lpstr>标准？</vt:lpstr>
      <vt:lpstr>3G</vt:lpstr>
      <vt:lpstr>3GPP</vt:lpstr>
      <vt:lpstr>国际电信联盟</vt:lpstr>
      <vt:lpstr>4G</vt:lpstr>
      <vt:lpstr>标准</vt:lpstr>
      <vt:lpstr>5G</vt:lpstr>
      <vt:lpstr>标准</vt:lpstr>
      <vt:lpstr>Theory could be Misleading</vt:lpstr>
      <vt:lpstr>Generations of Optical Communication</vt:lpstr>
      <vt:lpstr>Brief History of Communication</vt:lpstr>
      <vt:lpstr>Future Direction of Communication</vt:lpstr>
      <vt:lpstr> Thanks! Any questions?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Caching: A New Vision</dc:title>
  <dc:creator>Mohammadali Maddah-Ali</dc:creator>
  <cp:lastModifiedBy>Microsoft Office 用户</cp:lastModifiedBy>
  <cp:revision>529</cp:revision>
  <cp:lastPrinted>2019-10-13T11:13:21Z</cp:lastPrinted>
  <dcterms:created xsi:type="dcterms:W3CDTF">2019-10-13T11:13:21Z</dcterms:created>
  <dcterms:modified xsi:type="dcterms:W3CDTF">2019-10-15T00:15:19Z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